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MS)" panose="020B0604020202020204" charset="0"/>
      <p:regular r:id="rId12"/>
    </p:embeddedFont>
    <p:embeddedFont>
      <p:font typeface="Calibri (MS) Bold" panose="020B0604020202020204" charset="0"/>
      <p:regular r:id="rId13"/>
    </p:embeddedFont>
    <p:embeddedFont>
      <p:font typeface="Montserrat" panose="00000500000000000000" pitchFamily="2" charset="0"/>
      <p:regular r:id="rId14"/>
      <p:bold r:id="rId15"/>
    </p:embeddedFont>
    <p:embeddedFont>
      <p:font typeface="Montserrat Bold" panose="00000800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24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046973">
            <a:off x="9990250" y="4068826"/>
            <a:ext cx="3171848" cy="1201038"/>
            <a:chOff x="0" y="0"/>
            <a:chExt cx="4229131" cy="1601384"/>
          </a:xfrm>
        </p:grpSpPr>
        <p:sp>
          <p:nvSpPr>
            <p:cNvPr id="3" name="Freeform 3"/>
            <p:cNvSpPr/>
            <p:nvPr/>
          </p:nvSpPr>
          <p:spPr>
            <a:xfrm>
              <a:off x="0" y="254"/>
              <a:ext cx="4228973" cy="1600835"/>
            </a:xfrm>
            <a:custGeom>
              <a:avLst/>
              <a:gdLst/>
              <a:ahLst/>
              <a:cxnLst/>
              <a:rect l="l" t="t" r="r" b="b"/>
              <a:pathLst>
                <a:path w="4228973" h="1600835">
                  <a:moveTo>
                    <a:pt x="1222502" y="0"/>
                  </a:moveTo>
                  <a:cubicBezTo>
                    <a:pt x="649732" y="0"/>
                    <a:pt x="0" y="690499"/>
                    <a:pt x="101600" y="1600835"/>
                  </a:cubicBezTo>
                  <a:lnTo>
                    <a:pt x="4052824" y="1600835"/>
                  </a:lnTo>
                  <a:cubicBezTo>
                    <a:pt x="4228973" y="1156462"/>
                    <a:pt x="4004945" y="538607"/>
                    <a:pt x="3360674" y="345948"/>
                  </a:cubicBezTo>
                  <a:cubicBezTo>
                    <a:pt x="3253867" y="313690"/>
                    <a:pt x="3153918" y="301371"/>
                    <a:pt x="3059938" y="301371"/>
                  </a:cubicBezTo>
                  <a:cubicBezTo>
                    <a:pt x="2743073" y="301371"/>
                    <a:pt x="2488946" y="441452"/>
                    <a:pt x="2226056" y="441452"/>
                  </a:cubicBezTo>
                  <a:cubicBezTo>
                    <a:pt x="2056257" y="441452"/>
                    <a:pt x="1882902" y="382905"/>
                    <a:pt x="1686941" y="191008"/>
                  </a:cubicBezTo>
                  <a:cubicBezTo>
                    <a:pt x="1552575" y="59563"/>
                    <a:pt x="1391031" y="0"/>
                    <a:pt x="1222502" y="0"/>
                  </a:cubicBezTo>
                  <a:close/>
                </a:path>
              </a:pathLst>
            </a:custGeom>
            <a:solidFill>
              <a:srgbClr val="E4ECF1"/>
            </a:solidFill>
          </p:spPr>
        </p:sp>
      </p:grpSp>
      <p:sp>
        <p:nvSpPr>
          <p:cNvPr id="4" name="Freeform 4"/>
          <p:cNvSpPr/>
          <p:nvPr/>
        </p:nvSpPr>
        <p:spPr>
          <a:xfrm>
            <a:off x="3576091" y="734068"/>
            <a:ext cx="2733795" cy="3746901"/>
          </a:xfrm>
          <a:custGeom>
            <a:avLst/>
            <a:gdLst/>
            <a:ahLst/>
            <a:cxnLst/>
            <a:rect l="l" t="t" r="r" b="b"/>
            <a:pathLst>
              <a:path w="2733795" h="3746901">
                <a:moveTo>
                  <a:pt x="0" y="0"/>
                </a:moveTo>
                <a:lnTo>
                  <a:pt x="2733794" y="0"/>
                </a:lnTo>
                <a:lnTo>
                  <a:pt x="2733794" y="3746902"/>
                </a:lnTo>
                <a:lnTo>
                  <a:pt x="0" y="3746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643616" y="1603343"/>
            <a:ext cx="2634898" cy="263489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sp>
      </p:grpSp>
      <p:sp>
        <p:nvSpPr>
          <p:cNvPr id="7" name="Freeform 7"/>
          <p:cNvSpPr/>
          <p:nvPr/>
        </p:nvSpPr>
        <p:spPr>
          <a:xfrm>
            <a:off x="1961065" y="155500"/>
            <a:ext cx="5482832" cy="6217147"/>
          </a:xfrm>
          <a:custGeom>
            <a:avLst/>
            <a:gdLst/>
            <a:ahLst/>
            <a:cxnLst/>
            <a:rect l="l" t="t" r="r" b="b"/>
            <a:pathLst>
              <a:path w="5482832" h="6217147">
                <a:moveTo>
                  <a:pt x="0" y="0"/>
                </a:moveTo>
                <a:lnTo>
                  <a:pt x="5482832" y="0"/>
                </a:lnTo>
                <a:lnTo>
                  <a:pt x="5482832" y="6217147"/>
                </a:lnTo>
                <a:lnTo>
                  <a:pt x="0" y="6217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4851892" y="1168412"/>
            <a:ext cx="2811419" cy="28114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sp>
      </p:grpSp>
      <p:sp>
        <p:nvSpPr>
          <p:cNvPr id="10" name="Freeform 10"/>
          <p:cNvSpPr/>
          <p:nvPr/>
        </p:nvSpPr>
        <p:spPr>
          <a:xfrm>
            <a:off x="10906233" y="375535"/>
            <a:ext cx="4586132" cy="4397171"/>
          </a:xfrm>
          <a:custGeom>
            <a:avLst/>
            <a:gdLst/>
            <a:ahLst/>
            <a:cxnLst/>
            <a:rect l="l" t="t" r="r" b="b"/>
            <a:pathLst>
              <a:path w="4586132" h="4397171">
                <a:moveTo>
                  <a:pt x="0" y="0"/>
                </a:moveTo>
                <a:lnTo>
                  <a:pt x="4586132" y="0"/>
                </a:lnTo>
                <a:lnTo>
                  <a:pt x="4586132" y="4397172"/>
                </a:lnTo>
                <a:lnTo>
                  <a:pt x="0" y="43971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1" name="Group 11"/>
          <p:cNvGrpSpPr/>
          <p:nvPr/>
        </p:nvGrpSpPr>
        <p:grpSpPr>
          <a:xfrm rot="-10800000">
            <a:off x="4306900" y="0"/>
            <a:ext cx="9674202" cy="5148250"/>
            <a:chOff x="0" y="0"/>
            <a:chExt cx="12898936" cy="6864333"/>
          </a:xfrm>
        </p:grpSpPr>
        <p:sp>
          <p:nvSpPr>
            <p:cNvPr id="12" name="Freeform 12"/>
            <p:cNvSpPr/>
            <p:nvPr/>
          </p:nvSpPr>
          <p:spPr>
            <a:xfrm>
              <a:off x="1778" y="0"/>
              <a:ext cx="12897232" cy="6864350"/>
            </a:xfrm>
            <a:custGeom>
              <a:avLst/>
              <a:gdLst/>
              <a:ahLst/>
              <a:cxnLst/>
              <a:rect l="l" t="t" r="r" b="b"/>
              <a:pathLst>
                <a:path w="12897232" h="6864350">
                  <a:moveTo>
                    <a:pt x="6433185" y="0"/>
                  </a:moveTo>
                  <a:cubicBezTo>
                    <a:pt x="10011791" y="0"/>
                    <a:pt x="12897232" y="3073019"/>
                    <a:pt x="12897232" y="6864350"/>
                  </a:cubicBezTo>
                  <a:lnTo>
                    <a:pt x="0" y="6864350"/>
                  </a:lnTo>
                  <a:cubicBezTo>
                    <a:pt x="0" y="3073019"/>
                    <a:pt x="2885440" y="0"/>
                    <a:pt x="6433185" y="0"/>
                  </a:cubicBezTo>
                  <a:close/>
                </a:path>
              </a:pathLst>
            </a:custGeom>
            <a:solidFill>
              <a:srgbClr val="F2F6F8"/>
            </a:solidFill>
          </p:spPr>
        </p:sp>
      </p:grpSp>
      <p:sp>
        <p:nvSpPr>
          <p:cNvPr id="13" name="Freeform 13"/>
          <p:cNvSpPr/>
          <p:nvPr/>
        </p:nvSpPr>
        <p:spPr>
          <a:xfrm>
            <a:off x="0" y="7548554"/>
            <a:ext cx="2512788" cy="2738446"/>
          </a:xfrm>
          <a:custGeom>
            <a:avLst/>
            <a:gdLst/>
            <a:ahLst/>
            <a:cxnLst/>
            <a:rect l="l" t="t" r="r" b="b"/>
            <a:pathLst>
              <a:path w="2512788" h="2738446">
                <a:moveTo>
                  <a:pt x="0" y="0"/>
                </a:moveTo>
                <a:lnTo>
                  <a:pt x="2512788" y="0"/>
                </a:lnTo>
                <a:lnTo>
                  <a:pt x="2512788" y="2738446"/>
                </a:lnTo>
                <a:lnTo>
                  <a:pt x="0" y="27384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4" name="Group 14"/>
          <p:cNvGrpSpPr/>
          <p:nvPr/>
        </p:nvGrpSpPr>
        <p:grpSpPr>
          <a:xfrm rot="5400000">
            <a:off x="15197102" y="7196092"/>
            <a:ext cx="3535444" cy="2646338"/>
            <a:chOff x="0" y="0"/>
            <a:chExt cx="4713925" cy="3528451"/>
          </a:xfrm>
        </p:grpSpPr>
        <p:sp>
          <p:nvSpPr>
            <p:cNvPr id="15" name="Freeform 15"/>
            <p:cNvSpPr/>
            <p:nvPr/>
          </p:nvSpPr>
          <p:spPr>
            <a:xfrm>
              <a:off x="0" y="0"/>
              <a:ext cx="4713986" cy="3528441"/>
            </a:xfrm>
            <a:custGeom>
              <a:avLst/>
              <a:gdLst/>
              <a:ahLst/>
              <a:cxnLst/>
              <a:rect l="l" t="t" r="r" b="b"/>
              <a:pathLst>
                <a:path w="4713986" h="3528441">
                  <a:moveTo>
                    <a:pt x="4713986" y="0"/>
                  </a:moveTo>
                  <a:lnTo>
                    <a:pt x="4713986" y="3528441"/>
                  </a:lnTo>
                  <a:cubicBezTo>
                    <a:pt x="4711065" y="3528441"/>
                    <a:pt x="4708398" y="3528441"/>
                    <a:pt x="4705477" y="3528441"/>
                  </a:cubicBezTo>
                  <a:cubicBezTo>
                    <a:pt x="3803269" y="3528441"/>
                    <a:pt x="3943604" y="2132203"/>
                    <a:pt x="3164586" y="2132203"/>
                  </a:cubicBezTo>
                  <a:cubicBezTo>
                    <a:pt x="3117215" y="2132203"/>
                    <a:pt x="3066161" y="2137410"/>
                    <a:pt x="3010916" y="2148459"/>
                  </a:cubicBezTo>
                  <a:cubicBezTo>
                    <a:pt x="2877693" y="2175383"/>
                    <a:pt x="2753233" y="2187448"/>
                    <a:pt x="2637409" y="2187448"/>
                  </a:cubicBezTo>
                  <a:cubicBezTo>
                    <a:pt x="1921002" y="2187448"/>
                    <a:pt x="1529334" y="1717548"/>
                    <a:pt x="1400556" y="1296035"/>
                  </a:cubicBezTo>
                  <a:cubicBezTo>
                    <a:pt x="1199896" y="638810"/>
                    <a:pt x="0" y="1486408"/>
                    <a:pt x="101473" y="0"/>
                  </a:cubicBezTo>
                  <a:close/>
                </a:path>
              </a:pathLst>
            </a:custGeom>
            <a:solidFill>
              <a:srgbClr val="F2F6F8"/>
            </a:solidFill>
          </p:spPr>
        </p:sp>
      </p:grpSp>
      <p:sp>
        <p:nvSpPr>
          <p:cNvPr id="16" name="Freeform 16"/>
          <p:cNvSpPr/>
          <p:nvPr/>
        </p:nvSpPr>
        <p:spPr>
          <a:xfrm>
            <a:off x="6973123" y="259786"/>
            <a:ext cx="4603051" cy="3340557"/>
          </a:xfrm>
          <a:custGeom>
            <a:avLst/>
            <a:gdLst/>
            <a:ahLst/>
            <a:cxnLst/>
            <a:rect l="l" t="t" r="r" b="b"/>
            <a:pathLst>
              <a:path w="4603051" h="3340557">
                <a:moveTo>
                  <a:pt x="0" y="0"/>
                </a:moveTo>
                <a:lnTo>
                  <a:pt x="4603051" y="0"/>
                </a:lnTo>
                <a:lnTo>
                  <a:pt x="4603051" y="3340556"/>
                </a:lnTo>
                <a:lnTo>
                  <a:pt x="0" y="33405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6464668" y="3355381"/>
            <a:ext cx="5358665" cy="3017266"/>
          </a:xfrm>
          <a:custGeom>
            <a:avLst/>
            <a:gdLst/>
            <a:ahLst/>
            <a:cxnLst/>
            <a:rect l="l" t="t" r="r" b="b"/>
            <a:pathLst>
              <a:path w="5358665" h="3017266">
                <a:moveTo>
                  <a:pt x="0" y="0"/>
                </a:moveTo>
                <a:lnTo>
                  <a:pt x="5358664" y="0"/>
                </a:lnTo>
                <a:lnTo>
                  <a:pt x="5358664" y="3017266"/>
                </a:lnTo>
                <a:lnTo>
                  <a:pt x="0" y="3017266"/>
                </a:lnTo>
                <a:lnTo>
                  <a:pt x="0" y="0"/>
                </a:lnTo>
                <a:close/>
              </a:path>
            </a:pathLst>
          </a:custGeom>
          <a:blipFill>
            <a:blip r:embed="rId15"/>
            <a:stretch>
              <a:fillRect/>
            </a:stretch>
          </a:blipFill>
        </p:spPr>
      </p:sp>
      <p:sp>
        <p:nvSpPr>
          <p:cNvPr id="18" name="TextBox 18"/>
          <p:cNvSpPr txBox="1"/>
          <p:nvPr/>
        </p:nvSpPr>
        <p:spPr>
          <a:xfrm>
            <a:off x="1028701" y="6029365"/>
            <a:ext cx="16230600" cy="1828800"/>
          </a:xfrm>
          <a:prstGeom prst="rect">
            <a:avLst/>
          </a:prstGeom>
        </p:spPr>
        <p:txBody>
          <a:bodyPr lIns="0" tIns="0" rIns="0" bIns="0" rtlCol="0" anchor="t">
            <a:spAutoFit/>
          </a:bodyPr>
          <a:lstStyle/>
          <a:p>
            <a:pPr algn="ctr">
              <a:lnSpc>
                <a:spcPts val="14400"/>
              </a:lnSpc>
            </a:pPr>
            <a:r>
              <a:rPr lang="en-US" sz="12000" b="1">
                <a:solidFill>
                  <a:srgbClr val="005E7D"/>
                </a:solidFill>
                <a:latin typeface="Montserrat Bold"/>
                <a:ea typeface="Montserrat Bold"/>
                <a:cs typeface="Montserrat Bold"/>
                <a:sym typeface="Montserrat Bold"/>
              </a:rPr>
              <a:t>AI HACKATHON</a:t>
            </a:r>
          </a:p>
        </p:txBody>
      </p:sp>
      <p:sp>
        <p:nvSpPr>
          <p:cNvPr id="19" name="TextBox 19"/>
          <p:cNvSpPr txBox="1"/>
          <p:nvPr/>
        </p:nvSpPr>
        <p:spPr>
          <a:xfrm>
            <a:off x="2218209" y="8033486"/>
            <a:ext cx="14416715" cy="485775"/>
          </a:xfrm>
          <a:prstGeom prst="rect">
            <a:avLst/>
          </a:prstGeom>
        </p:spPr>
        <p:txBody>
          <a:bodyPr lIns="0" tIns="0" rIns="0" bIns="0" rtlCol="0" anchor="t">
            <a:spAutoFit/>
          </a:bodyPr>
          <a:lstStyle/>
          <a:p>
            <a:pPr algn="ctr">
              <a:lnSpc>
                <a:spcPts val="3840"/>
              </a:lnSpc>
            </a:pPr>
            <a:r>
              <a:rPr lang="en-US" sz="3200" b="1">
                <a:solidFill>
                  <a:srgbClr val="30394B"/>
                </a:solidFill>
                <a:latin typeface="Montserrat Bold"/>
                <a:ea typeface="Montserrat Bold"/>
                <a:cs typeface="Montserrat Bold"/>
                <a:sym typeface="Montserrat Bold"/>
              </a:rPr>
              <a:t>Organized by UMT, TechVerse in collab with Inter-AI Club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43100" y="1769550"/>
            <a:ext cx="6601800" cy="159600"/>
            <a:chOff x="0" y="0"/>
            <a:chExt cx="8802400" cy="212800"/>
          </a:xfrm>
        </p:grpSpPr>
        <p:sp>
          <p:nvSpPr>
            <p:cNvPr id="3" name="Freeform 3"/>
            <p:cNvSpPr/>
            <p:nvPr/>
          </p:nvSpPr>
          <p:spPr>
            <a:xfrm>
              <a:off x="0" y="0"/>
              <a:ext cx="8802370" cy="212852"/>
            </a:xfrm>
            <a:custGeom>
              <a:avLst/>
              <a:gdLst/>
              <a:ahLst/>
              <a:cxnLst/>
              <a:rect l="l" t="t" r="r" b="b"/>
              <a:pathLst>
                <a:path w="8802370" h="212852">
                  <a:moveTo>
                    <a:pt x="0" y="0"/>
                  </a:moveTo>
                  <a:lnTo>
                    <a:pt x="8802370" y="0"/>
                  </a:lnTo>
                  <a:lnTo>
                    <a:pt x="8802370" y="212852"/>
                  </a:lnTo>
                  <a:lnTo>
                    <a:pt x="0" y="212852"/>
                  </a:lnTo>
                  <a:close/>
                </a:path>
              </a:pathLst>
            </a:custGeom>
            <a:solidFill>
              <a:srgbClr val="FC6D78"/>
            </a:solidFill>
          </p:spPr>
        </p:sp>
      </p:grpSp>
      <p:grpSp>
        <p:nvGrpSpPr>
          <p:cNvPr id="4" name="Group 4"/>
          <p:cNvGrpSpPr/>
          <p:nvPr/>
        </p:nvGrpSpPr>
        <p:grpSpPr>
          <a:xfrm>
            <a:off x="5843100" y="1769550"/>
            <a:ext cx="6601800" cy="159600"/>
            <a:chOff x="0" y="0"/>
            <a:chExt cx="8802400" cy="212800"/>
          </a:xfrm>
        </p:grpSpPr>
        <p:sp>
          <p:nvSpPr>
            <p:cNvPr id="5" name="Freeform 5"/>
            <p:cNvSpPr/>
            <p:nvPr/>
          </p:nvSpPr>
          <p:spPr>
            <a:xfrm>
              <a:off x="0" y="0"/>
              <a:ext cx="8802370" cy="212852"/>
            </a:xfrm>
            <a:custGeom>
              <a:avLst/>
              <a:gdLst/>
              <a:ahLst/>
              <a:cxnLst/>
              <a:rect l="l" t="t" r="r" b="b"/>
              <a:pathLst>
                <a:path w="8802370" h="212852">
                  <a:moveTo>
                    <a:pt x="0" y="0"/>
                  </a:moveTo>
                  <a:lnTo>
                    <a:pt x="8802370" y="0"/>
                  </a:lnTo>
                  <a:lnTo>
                    <a:pt x="8802370" y="212852"/>
                  </a:lnTo>
                  <a:lnTo>
                    <a:pt x="0" y="212852"/>
                  </a:lnTo>
                  <a:close/>
                </a:path>
              </a:pathLst>
            </a:custGeom>
            <a:solidFill>
              <a:srgbClr val="FC6D78"/>
            </a:solidFill>
          </p:spPr>
        </p:sp>
      </p:grpSp>
      <p:sp>
        <p:nvSpPr>
          <p:cNvPr id="6" name="Freeform 6"/>
          <p:cNvSpPr/>
          <p:nvPr/>
        </p:nvSpPr>
        <p:spPr>
          <a:xfrm>
            <a:off x="12312404" y="5587654"/>
            <a:ext cx="5975678" cy="4699466"/>
          </a:xfrm>
          <a:custGeom>
            <a:avLst/>
            <a:gdLst/>
            <a:ahLst/>
            <a:cxnLst/>
            <a:rect l="l" t="t" r="r" b="b"/>
            <a:pathLst>
              <a:path w="5975678" h="4699466">
                <a:moveTo>
                  <a:pt x="0" y="0"/>
                </a:moveTo>
                <a:lnTo>
                  <a:pt x="5975678" y="0"/>
                </a:lnTo>
                <a:lnTo>
                  <a:pt x="5975678" y="4699466"/>
                </a:lnTo>
                <a:lnTo>
                  <a:pt x="0" y="46994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 y="5587654"/>
            <a:ext cx="5975678" cy="4699466"/>
          </a:xfrm>
          <a:custGeom>
            <a:avLst/>
            <a:gdLst/>
            <a:ahLst/>
            <a:cxnLst/>
            <a:rect l="l" t="t" r="r" b="b"/>
            <a:pathLst>
              <a:path w="5975678" h="4699466">
                <a:moveTo>
                  <a:pt x="0" y="0"/>
                </a:moveTo>
                <a:lnTo>
                  <a:pt x="5975678" y="0"/>
                </a:lnTo>
                <a:lnTo>
                  <a:pt x="5975678" y="4699466"/>
                </a:lnTo>
                <a:lnTo>
                  <a:pt x="0" y="46994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521654" y="-1759119"/>
            <a:ext cx="5772606" cy="5331800"/>
          </a:xfrm>
          <a:custGeom>
            <a:avLst/>
            <a:gdLst/>
            <a:ahLst/>
            <a:cxnLst/>
            <a:rect l="l" t="t" r="r" b="b"/>
            <a:pathLst>
              <a:path w="5772606" h="5331800">
                <a:moveTo>
                  <a:pt x="0" y="0"/>
                </a:moveTo>
                <a:lnTo>
                  <a:pt x="5772606" y="0"/>
                </a:lnTo>
                <a:lnTo>
                  <a:pt x="5772606" y="5331800"/>
                </a:lnTo>
                <a:lnTo>
                  <a:pt x="0" y="5331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528425" y="785871"/>
            <a:ext cx="15231150" cy="847725"/>
          </a:xfrm>
          <a:prstGeom prst="rect">
            <a:avLst/>
          </a:prstGeom>
        </p:spPr>
        <p:txBody>
          <a:bodyPr lIns="0" tIns="0" rIns="0" bIns="0" rtlCol="0" anchor="t">
            <a:spAutoFit/>
          </a:bodyPr>
          <a:lstStyle/>
          <a:p>
            <a:pPr algn="ctr">
              <a:lnSpc>
                <a:spcPts val="6719"/>
              </a:lnSpc>
            </a:pPr>
            <a:r>
              <a:rPr lang="en-US" sz="5599" b="1">
                <a:solidFill>
                  <a:srgbClr val="005E7D"/>
                </a:solidFill>
                <a:latin typeface="Montserrat Bold"/>
                <a:ea typeface="Montserrat Bold"/>
                <a:cs typeface="Montserrat Bold"/>
                <a:sym typeface="Montserrat Bold"/>
              </a:rPr>
              <a:t>MOTIVATION</a:t>
            </a:r>
          </a:p>
        </p:txBody>
      </p:sp>
      <p:sp>
        <p:nvSpPr>
          <p:cNvPr id="10" name="TextBox 10"/>
          <p:cNvSpPr txBox="1"/>
          <p:nvPr/>
        </p:nvSpPr>
        <p:spPr>
          <a:xfrm>
            <a:off x="2125258" y="2263429"/>
            <a:ext cx="14037484" cy="6543675"/>
          </a:xfrm>
          <a:prstGeom prst="rect">
            <a:avLst/>
          </a:prstGeom>
        </p:spPr>
        <p:txBody>
          <a:bodyPr lIns="0" tIns="0" rIns="0" bIns="0" rtlCol="0" anchor="t">
            <a:spAutoFit/>
          </a:bodyPr>
          <a:lstStyle/>
          <a:p>
            <a:pPr algn="ctr">
              <a:lnSpc>
                <a:spcPts val="5249"/>
              </a:lnSpc>
            </a:pPr>
            <a:r>
              <a:rPr lang="en-US" sz="3499">
                <a:solidFill>
                  <a:srgbClr val="30394B"/>
                </a:solidFill>
                <a:latin typeface="Montserrat"/>
                <a:ea typeface="Montserrat"/>
                <a:cs typeface="Montserrat"/>
                <a:sym typeface="Montserrat"/>
              </a:rPr>
              <a:t>When my mother became ill, I received her medical lab reports but couldn't understand their complex terms and numbers. I felt helpless, anxiously searching online and worrying about her health, unsure of what the results meant. Thankfully, she recovered, but that frightening experience made me realize how critical it is for people to quickly and easily understand their medical results. I envisioned a solution: an instant, simple explanation of lab reports, spoken clearly in Urdu. This inspired me to create Sehat Guftagu, so no family has to face uncertainty and fear alone again.</a:t>
            </a:r>
          </a:p>
        </p:txBody>
      </p:sp>
      <p:sp>
        <p:nvSpPr>
          <p:cNvPr id="11" name="Freeform 11"/>
          <p:cNvSpPr/>
          <p:nvPr/>
        </p:nvSpPr>
        <p:spPr>
          <a:xfrm>
            <a:off x="15172557" y="321196"/>
            <a:ext cx="2582098" cy="2328042"/>
          </a:xfrm>
          <a:custGeom>
            <a:avLst/>
            <a:gdLst/>
            <a:ahLst/>
            <a:cxnLst/>
            <a:rect l="l" t="t" r="r" b="b"/>
            <a:pathLst>
              <a:path w="2582098" h="2328042">
                <a:moveTo>
                  <a:pt x="0" y="0"/>
                </a:moveTo>
                <a:lnTo>
                  <a:pt x="2582098" y="0"/>
                </a:lnTo>
                <a:lnTo>
                  <a:pt x="2582098" y="2328042"/>
                </a:lnTo>
                <a:lnTo>
                  <a:pt x="0" y="2328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82200" y="3237950"/>
            <a:ext cx="10467386" cy="8906906"/>
          </a:xfrm>
          <a:custGeom>
            <a:avLst/>
            <a:gdLst/>
            <a:ahLst/>
            <a:cxnLst/>
            <a:rect l="l" t="t" r="r" b="b"/>
            <a:pathLst>
              <a:path w="10467386" h="8906906">
                <a:moveTo>
                  <a:pt x="0" y="0"/>
                </a:moveTo>
                <a:lnTo>
                  <a:pt x="10467386" y="0"/>
                </a:lnTo>
                <a:lnTo>
                  <a:pt x="10467386" y="8906906"/>
                </a:lnTo>
                <a:lnTo>
                  <a:pt x="0" y="8906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7676173" y="2646777"/>
            <a:ext cx="9269014" cy="2284986"/>
          </a:xfrm>
          <a:prstGeom prst="rect">
            <a:avLst/>
          </a:prstGeom>
        </p:spPr>
        <p:txBody>
          <a:bodyPr lIns="0" tIns="0" rIns="0" bIns="0" rtlCol="0" anchor="t">
            <a:spAutoFit/>
          </a:bodyPr>
          <a:lstStyle/>
          <a:p>
            <a:pPr algn="just" rtl="1">
              <a:lnSpc>
                <a:spcPts val="8996"/>
              </a:lnSpc>
            </a:pPr>
            <a:endParaRPr lang="ar-EG" sz="7496" b="1" dirty="0">
              <a:solidFill>
                <a:srgbClr val="005E7D"/>
              </a:solidFill>
              <a:latin typeface="Montserrat Bold"/>
              <a:ea typeface="Montserrat Bold"/>
              <a:cs typeface="Montserrat Bold"/>
              <a:sym typeface="Montserrat Bold"/>
              <a:rtl/>
            </a:endParaRPr>
          </a:p>
          <a:p>
            <a:pPr algn="r">
              <a:lnSpc>
                <a:spcPts val="8996"/>
              </a:lnSpc>
            </a:pPr>
            <a:r>
              <a:rPr lang="en-US" sz="7496" b="1" dirty="0">
                <a:solidFill>
                  <a:srgbClr val="005E7D"/>
                </a:solidFill>
                <a:latin typeface="Montserrat Bold"/>
                <a:ea typeface="Montserrat Bold"/>
                <a:cs typeface="Montserrat Bold"/>
                <a:sym typeface="Montserrat Bold"/>
              </a:rPr>
              <a:t>SEHAT GUFTAGU</a:t>
            </a:r>
          </a:p>
        </p:txBody>
      </p:sp>
      <p:sp>
        <p:nvSpPr>
          <p:cNvPr id="4" name="Freeform 4"/>
          <p:cNvSpPr/>
          <p:nvPr/>
        </p:nvSpPr>
        <p:spPr>
          <a:xfrm>
            <a:off x="1028700" y="1608951"/>
            <a:ext cx="7288866" cy="6785598"/>
          </a:xfrm>
          <a:custGeom>
            <a:avLst/>
            <a:gdLst/>
            <a:ahLst/>
            <a:cxnLst/>
            <a:rect l="l" t="t" r="r" b="b"/>
            <a:pathLst>
              <a:path w="7288866" h="6785598">
                <a:moveTo>
                  <a:pt x="0" y="0"/>
                </a:moveTo>
                <a:lnTo>
                  <a:pt x="7288866" y="0"/>
                </a:lnTo>
                <a:lnTo>
                  <a:pt x="7288866" y="6785598"/>
                </a:lnTo>
                <a:lnTo>
                  <a:pt x="0" y="67855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685400" y="5001750"/>
            <a:ext cx="6165600" cy="159600"/>
            <a:chOff x="0" y="0"/>
            <a:chExt cx="8220800" cy="212800"/>
          </a:xfrm>
        </p:grpSpPr>
        <p:sp>
          <p:nvSpPr>
            <p:cNvPr id="6" name="Freeform 6"/>
            <p:cNvSpPr/>
            <p:nvPr/>
          </p:nvSpPr>
          <p:spPr>
            <a:xfrm>
              <a:off x="0" y="0"/>
              <a:ext cx="8220837" cy="212852"/>
            </a:xfrm>
            <a:custGeom>
              <a:avLst/>
              <a:gdLst/>
              <a:ahLst/>
              <a:cxnLst/>
              <a:rect l="l" t="t" r="r" b="b"/>
              <a:pathLst>
                <a:path w="8220837" h="212852">
                  <a:moveTo>
                    <a:pt x="0" y="0"/>
                  </a:moveTo>
                  <a:lnTo>
                    <a:pt x="8220837" y="0"/>
                  </a:lnTo>
                  <a:lnTo>
                    <a:pt x="8220837" y="212852"/>
                  </a:lnTo>
                  <a:lnTo>
                    <a:pt x="0" y="212852"/>
                  </a:lnTo>
                  <a:close/>
                </a:path>
              </a:pathLst>
            </a:custGeom>
            <a:solidFill>
              <a:srgbClr val="FC6D78"/>
            </a:solidFill>
          </p:spPr>
        </p:sp>
      </p:grpSp>
      <p:sp>
        <p:nvSpPr>
          <p:cNvPr id="7" name="Freeform 7"/>
          <p:cNvSpPr/>
          <p:nvPr/>
        </p:nvSpPr>
        <p:spPr>
          <a:xfrm>
            <a:off x="10501919" y="7028150"/>
            <a:ext cx="872845" cy="868084"/>
          </a:xfrm>
          <a:custGeom>
            <a:avLst/>
            <a:gdLst/>
            <a:ahLst/>
            <a:cxnLst/>
            <a:rect l="l" t="t" r="r" b="b"/>
            <a:pathLst>
              <a:path w="872845" h="868084">
                <a:moveTo>
                  <a:pt x="0" y="0"/>
                </a:moveTo>
                <a:lnTo>
                  <a:pt x="872844" y="0"/>
                </a:lnTo>
                <a:lnTo>
                  <a:pt x="872844" y="868084"/>
                </a:lnTo>
                <a:lnTo>
                  <a:pt x="0" y="8680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1675142" y="7028150"/>
            <a:ext cx="1583595" cy="868084"/>
          </a:xfrm>
          <a:custGeom>
            <a:avLst/>
            <a:gdLst/>
            <a:ahLst/>
            <a:cxnLst/>
            <a:rect l="l" t="t" r="r" b="b"/>
            <a:pathLst>
              <a:path w="1583595" h="868084">
                <a:moveTo>
                  <a:pt x="0" y="0"/>
                </a:moveTo>
                <a:lnTo>
                  <a:pt x="1583595" y="0"/>
                </a:lnTo>
                <a:lnTo>
                  <a:pt x="1583595" y="868084"/>
                </a:lnTo>
                <a:lnTo>
                  <a:pt x="0" y="8680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3408927" y="7028150"/>
            <a:ext cx="1156777" cy="868084"/>
          </a:xfrm>
          <a:custGeom>
            <a:avLst/>
            <a:gdLst/>
            <a:ahLst/>
            <a:cxnLst/>
            <a:rect l="l" t="t" r="r" b="b"/>
            <a:pathLst>
              <a:path w="1156777" h="868084">
                <a:moveTo>
                  <a:pt x="0" y="0"/>
                </a:moveTo>
                <a:lnTo>
                  <a:pt x="1156777" y="0"/>
                </a:lnTo>
                <a:lnTo>
                  <a:pt x="1156777" y="868084"/>
                </a:lnTo>
                <a:lnTo>
                  <a:pt x="0" y="868084"/>
                </a:lnTo>
                <a:lnTo>
                  <a:pt x="0" y="0"/>
                </a:lnTo>
                <a:close/>
              </a:path>
            </a:pathLst>
          </a:custGeom>
          <a:blipFill>
            <a:blip r:embed="rId11"/>
            <a:stretch>
              <a:fillRect/>
            </a:stretch>
          </a:blipFill>
        </p:spPr>
      </p:sp>
      <p:sp>
        <p:nvSpPr>
          <p:cNvPr id="10" name="Freeform 10"/>
          <p:cNvSpPr/>
          <p:nvPr/>
        </p:nvSpPr>
        <p:spPr>
          <a:xfrm>
            <a:off x="14715893" y="7028150"/>
            <a:ext cx="2370195" cy="868084"/>
          </a:xfrm>
          <a:custGeom>
            <a:avLst/>
            <a:gdLst/>
            <a:ahLst/>
            <a:cxnLst/>
            <a:rect l="l" t="t" r="r" b="b"/>
            <a:pathLst>
              <a:path w="2370195" h="868084">
                <a:moveTo>
                  <a:pt x="0" y="0"/>
                </a:moveTo>
                <a:lnTo>
                  <a:pt x="2370195" y="0"/>
                </a:lnTo>
                <a:lnTo>
                  <a:pt x="2370195" y="868084"/>
                </a:lnTo>
                <a:lnTo>
                  <a:pt x="0" y="868084"/>
                </a:lnTo>
                <a:lnTo>
                  <a:pt x="0" y="0"/>
                </a:lnTo>
                <a:close/>
              </a:path>
            </a:pathLst>
          </a:custGeom>
          <a:blipFill>
            <a:blip r:embed="rId12"/>
            <a:stretch>
              <a:fillRect/>
            </a:stretch>
          </a:blipFill>
        </p:spPr>
      </p:sp>
      <p:sp>
        <p:nvSpPr>
          <p:cNvPr id="11" name="TextBox 11"/>
          <p:cNvSpPr txBox="1"/>
          <p:nvPr/>
        </p:nvSpPr>
        <p:spPr>
          <a:xfrm>
            <a:off x="8725676" y="5456525"/>
            <a:ext cx="8232799" cy="1047750"/>
          </a:xfrm>
          <a:prstGeom prst="rect">
            <a:avLst/>
          </a:prstGeom>
        </p:spPr>
        <p:txBody>
          <a:bodyPr lIns="0" tIns="0" rIns="0" bIns="0" rtlCol="0" anchor="t">
            <a:spAutoFit/>
          </a:bodyPr>
          <a:lstStyle/>
          <a:p>
            <a:pPr algn="r">
              <a:lnSpc>
                <a:spcPts val="4199"/>
              </a:lnSpc>
            </a:pPr>
            <a:r>
              <a:rPr lang="en-US" sz="3499">
                <a:solidFill>
                  <a:srgbClr val="30394B"/>
                </a:solidFill>
                <a:latin typeface="Montserrat"/>
                <a:ea typeface="Montserrat"/>
                <a:cs typeface="Montserrat"/>
                <a:sym typeface="Montserrat"/>
              </a:rPr>
              <a:t>A doctor who analyzes medical report and guides the patient</a:t>
            </a:r>
          </a:p>
        </p:txBody>
      </p:sp>
      <p:sp>
        <p:nvSpPr>
          <p:cNvPr id="12" name="TextBox 12"/>
          <p:cNvSpPr txBox="1"/>
          <p:nvPr/>
        </p:nvSpPr>
        <p:spPr>
          <a:xfrm>
            <a:off x="1028700" y="8181975"/>
            <a:ext cx="1866900" cy="525785"/>
          </a:xfrm>
          <a:prstGeom prst="rect">
            <a:avLst/>
          </a:prstGeom>
        </p:spPr>
        <p:txBody>
          <a:bodyPr wrap="square" lIns="0" tIns="0" rIns="0" bIns="0" rtlCol="0" anchor="t">
            <a:spAutoFit/>
          </a:bodyPr>
          <a:lstStyle/>
          <a:p>
            <a:pPr algn="ctr">
              <a:lnSpc>
                <a:spcPts val="4139"/>
              </a:lnSpc>
              <a:spcBef>
                <a:spcPct val="0"/>
              </a:spcBef>
            </a:pPr>
            <a:r>
              <a:rPr lang="en-US" sz="3449" b="1" dirty="0" err="1">
                <a:solidFill>
                  <a:srgbClr val="000000"/>
                </a:solidFill>
                <a:latin typeface="Calibri (MS) Bold"/>
                <a:ea typeface="Calibri (MS) Bold"/>
                <a:cs typeface="Calibri (MS) Bold"/>
                <a:sym typeface="Calibri (MS) Bold"/>
              </a:rPr>
              <a:t>ѕтя</a:t>
            </a:r>
            <a:r>
              <a:rPr lang="en-US" sz="3449" b="1" dirty="0">
                <a:solidFill>
                  <a:srgbClr val="000000"/>
                </a:solidFill>
                <a:latin typeface="Calibri (MS) Bold"/>
                <a:ea typeface="Calibri (MS) Bold"/>
                <a:cs typeface="Calibri (MS) Bold"/>
                <a:sym typeface="Calibri (MS) Bold"/>
              </a:rPr>
              <a:t>αηgєrs</a:t>
            </a:r>
          </a:p>
        </p:txBody>
      </p:sp>
      <p:sp>
        <p:nvSpPr>
          <p:cNvPr id="13" name="TextBox 13"/>
          <p:cNvSpPr txBox="1"/>
          <p:nvPr/>
        </p:nvSpPr>
        <p:spPr>
          <a:xfrm>
            <a:off x="1028700" y="8715375"/>
            <a:ext cx="2591422" cy="542925"/>
          </a:xfrm>
          <a:prstGeom prst="rect">
            <a:avLst/>
          </a:prstGeom>
        </p:spPr>
        <p:txBody>
          <a:bodyPr lIns="0" tIns="0" rIns="0" bIns="0" rtlCol="0" anchor="t">
            <a:spAutoFit/>
          </a:bodyPr>
          <a:lstStyle/>
          <a:p>
            <a:pPr algn="ctr">
              <a:lnSpc>
                <a:spcPts val="3779"/>
              </a:lnSpc>
              <a:spcBef>
                <a:spcPct val="0"/>
              </a:spcBef>
            </a:pPr>
            <a:r>
              <a:rPr lang="en-US" sz="3149" dirty="0">
                <a:solidFill>
                  <a:srgbClr val="000000"/>
                </a:solidFill>
                <a:latin typeface="Calibri (MS)"/>
                <a:ea typeface="Calibri (MS)"/>
                <a:cs typeface="Calibri (MS)"/>
                <a:sym typeface="Calibri (MS)"/>
              </a:rPr>
              <a:t>Demo Day 2025</a:t>
            </a:r>
          </a:p>
        </p:txBody>
      </p:sp>
      <p:sp>
        <p:nvSpPr>
          <p:cNvPr id="14" name="TextBox 13">
            <a:extLst>
              <a:ext uri="{FF2B5EF4-FFF2-40B4-BE49-F238E27FC236}">
                <a16:creationId xmlns:a16="http://schemas.microsoft.com/office/drawing/2014/main" id="{545A5C69-D4F4-1B40-A640-157CD098DB15}"/>
              </a:ext>
            </a:extLst>
          </p:cNvPr>
          <p:cNvSpPr txBox="1"/>
          <p:nvPr/>
        </p:nvSpPr>
        <p:spPr>
          <a:xfrm>
            <a:off x="11125200" y="2324100"/>
            <a:ext cx="5725828" cy="1246495"/>
          </a:xfrm>
          <a:prstGeom prst="rect">
            <a:avLst/>
          </a:prstGeom>
          <a:noFill/>
        </p:spPr>
        <p:txBody>
          <a:bodyPr wrap="square" rtlCol="0">
            <a:spAutoFit/>
          </a:bodyPr>
          <a:lstStyle/>
          <a:p>
            <a:pPr algn="r"/>
            <a:r>
              <a:rPr lang="ar-AE" sz="7500" b="1" dirty="0">
                <a:solidFill>
                  <a:srgbClr val="005E7D"/>
                </a:solidFill>
                <a:latin typeface="Montserrat Bold" panose="020B0604020202020204" charset="0"/>
              </a:rPr>
              <a:t>صحت گفتگو</a:t>
            </a:r>
            <a:endParaRPr lang="en-GB" sz="7500" b="1" dirty="0">
              <a:solidFill>
                <a:srgbClr val="005E7D"/>
              </a:solidFill>
              <a:latin typeface="Montserrat Bold" panose="020B0604020202020204" charset="0"/>
            </a:endParaRPr>
          </a:p>
        </p:txBody>
      </p:sp>
      <p:sp>
        <p:nvSpPr>
          <p:cNvPr id="15" name="TextBox 14">
            <a:extLst>
              <a:ext uri="{FF2B5EF4-FFF2-40B4-BE49-F238E27FC236}">
                <a16:creationId xmlns:a16="http://schemas.microsoft.com/office/drawing/2014/main" id="{C256D1B1-5F87-49AF-DD90-9073346ECC94}"/>
              </a:ext>
            </a:extLst>
          </p:cNvPr>
          <p:cNvSpPr txBox="1"/>
          <p:nvPr/>
        </p:nvSpPr>
        <p:spPr>
          <a:xfrm>
            <a:off x="18973800" y="2857500"/>
            <a:ext cx="184731" cy="369332"/>
          </a:xfrm>
          <a:prstGeom prst="rect">
            <a:avLst/>
          </a:prstGeom>
          <a:noFill/>
        </p:spPr>
        <p:txBody>
          <a:bodyPr wrap="none" rtlCol="0">
            <a:spAutoFit/>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46706"/>
            <a:ext cx="18007733" cy="7849683"/>
          </a:xfrm>
          <a:custGeom>
            <a:avLst/>
            <a:gdLst/>
            <a:ahLst/>
            <a:cxnLst/>
            <a:rect l="l" t="t" r="r" b="b"/>
            <a:pathLst>
              <a:path w="18007733" h="7849683">
                <a:moveTo>
                  <a:pt x="0" y="0"/>
                </a:moveTo>
                <a:lnTo>
                  <a:pt x="18007733" y="0"/>
                </a:lnTo>
                <a:lnTo>
                  <a:pt x="18007733" y="7849683"/>
                </a:lnTo>
                <a:lnTo>
                  <a:pt x="0" y="7849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8342478"/>
            <a:ext cx="1634776" cy="2174276"/>
          </a:xfrm>
          <a:custGeom>
            <a:avLst/>
            <a:gdLst/>
            <a:ahLst/>
            <a:cxnLst/>
            <a:rect l="l" t="t" r="r" b="b"/>
            <a:pathLst>
              <a:path w="1634776" h="2174276">
                <a:moveTo>
                  <a:pt x="0" y="0"/>
                </a:moveTo>
                <a:lnTo>
                  <a:pt x="1634776" y="0"/>
                </a:lnTo>
                <a:lnTo>
                  <a:pt x="1634776" y="2174276"/>
                </a:lnTo>
                <a:lnTo>
                  <a:pt x="0" y="2174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7399475" y="8342478"/>
            <a:ext cx="1216516" cy="2387558"/>
          </a:xfrm>
          <a:custGeom>
            <a:avLst/>
            <a:gdLst/>
            <a:ahLst/>
            <a:cxnLst/>
            <a:rect l="l" t="t" r="r" b="b"/>
            <a:pathLst>
              <a:path w="1216516" h="2387558">
                <a:moveTo>
                  <a:pt x="1216516" y="0"/>
                </a:moveTo>
                <a:lnTo>
                  <a:pt x="0" y="0"/>
                </a:lnTo>
                <a:lnTo>
                  <a:pt x="0" y="2387558"/>
                </a:lnTo>
                <a:lnTo>
                  <a:pt x="1216516" y="2387558"/>
                </a:lnTo>
                <a:lnTo>
                  <a:pt x="1216516"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flipH="1" flipV="1">
            <a:off x="-1446005" y="-965232"/>
            <a:ext cx="4909450" cy="4150700"/>
          </a:xfrm>
          <a:custGeom>
            <a:avLst/>
            <a:gdLst/>
            <a:ahLst/>
            <a:cxnLst/>
            <a:rect l="l" t="t" r="r" b="b"/>
            <a:pathLst>
              <a:path w="4909450" h="4150700">
                <a:moveTo>
                  <a:pt x="4909450" y="4150700"/>
                </a:moveTo>
                <a:lnTo>
                  <a:pt x="0" y="4150700"/>
                </a:lnTo>
                <a:lnTo>
                  <a:pt x="0" y="0"/>
                </a:lnTo>
                <a:lnTo>
                  <a:pt x="4909450" y="0"/>
                </a:lnTo>
                <a:lnTo>
                  <a:pt x="4909450" y="415070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TextBox 6"/>
          <p:cNvSpPr txBox="1"/>
          <p:nvPr/>
        </p:nvSpPr>
        <p:spPr>
          <a:xfrm>
            <a:off x="1528425" y="787953"/>
            <a:ext cx="15231150" cy="847725"/>
          </a:xfrm>
          <a:prstGeom prst="rect">
            <a:avLst/>
          </a:prstGeom>
        </p:spPr>
        <p:txBody>
          <a:bodyPr lIns="0" tIns="0" rIns="0" bIns="0" rtlCol="0" anchor="t">
            <a:spAutoFit/>
          </a:bodyPr>
          <a:lstStyle/>
          <a:p>
            <a:pPr algn="ctr">
              <a:lnSpc>
                <a:spcPts val="6719"/>
              </a:lnSpc>
            </a:pPr>
            <a:r>
              <a:rPr lang="en-US" sz="5599" b="1">
                <a:solidFill>
                  <a:srgbClr val="005E7D"/>
                </a:solidFill>
                <a:latin typeface="Montserrat Bold"/>
                <a:ea typeface="Montserrat Bold"/>
                <a:cs typeface="Montserrat Bold"/>
                <a:sym typeface="Montserrat Bold"/>
              </a:rPr>
              <a:t>PROBLEM STATEMENT</a:t>
            </a:r>
          </a:p>
        </p:txBody>
      </p:sp>
      <p:grpSp>
        <p:nvGrpSpPr>
          <p:cNvPr id="7" name="Group 7"/>
          <p:cNvGrpSpPr/>
          <p:nvPr/>
        </p:nvGrpSpPr>
        <p:grpSpPr>
          <a:xfrm>
            <a:off x="6822600" y="1769550"/>
            <a:ext cx="4642800" cy="159600"/>
            <a:chOff x="0" y="0"/>
            <a:chExt cx="6190400" cy="212800"/>
          </a:xfrm>
        </p:grpSpPr>
        <p:sp>
          <p:nvSpPr>
            <p:cNvPr id="8" name="Freeform 8"/>
            <p:cNvSpPr/>
            <p:nvPr/>
          </p:nvSpPr>
          <p:spPr>
            <a:xfrm>
              <a:off x="0" y="0"/>
              <a:ext cx="6190361" cy="212852"/>
            </a:xfrm>
            <a:custGeom>
              <a:avLst/>
              <a:gdLst/>
              <a:ahLst/>
              <a:cxnLst/>
              <a:rect l="l" t="t" r="r" b="b"/>
              <a:pathLst>
                <a:path w="6190361" h="212852">
                  <a:moveTo>
                    <a:pt x="0" y="0"/>
                  </a:moveTo>
                  <a:lnTo>
                    <a:pt x="6190361" y="0"/>
                  </a:lnTo>
                  <a:lnTo>
                    <a:pt x="6190361" y="212852"/>
                  </a:lnTo>
                  <a:lnTo>
                    <a:pt x="0" y="212852"/>
                  </a:lnTo>
                  <a:close/>
                </a:path>
              </a:pathLst>
            </a:custGeom>
            <a:solidFill>
              <a:srgbClr val="FC6D78"/>
            </a:solidFill>
          </p:spPr>
        </p:sp>
      </p:grpSp>
      <p:grpSp>
        <p:nvGrpSpPr>
          <p:cNvPr id="9" name="Group 9"/>
          <p:cNvGrpSpPr/>
          <p:nvPr/>
        </p:nvGrpSpPr>
        <p:grpSpPr>
          <a:xfrm rot="8320551">
            <a:off x="15908746" y="142718"/>
            <a:ext cx="2154986" cy="2068892"/>
            <a:chOff x="0" y="0"/>
            <a:chExt cx="2873315" cy="2758523"/>
          </a:xfrm>
        </p:grpSpPr>
        <p:sp>
          <p:nvSpPr>
            <p:cNvPr id="10" name="Freeform 10"/>
            <p:cNvSpPr/>
            <p:nvPr/>
          </p:nvSpPr>
          <p:spPr>
            <a:xfrm>
              <a:off x="0" y="0"/>
              <a:ext cx="2873375" cy="2758440"/>
            </a:xfrm>
            <a:custGeom>
              <a:avLst/>
              <a:gdLst/>
              <a:ahLst/>
              <a:cxnLst/>
              <a:rect l="l" t="t" r="r" b="b"/>
              <a:pathLst>
                <a:path w="2873375" h="2758440">
                  <a:moveTo>
                    <a:pt x="288671" y="0"/>
                  </a:moveTo>
                  <a:cubicBezTo>
                    <a:pt x="288671" y="0"/>
                    <a:pt x="707136" y="556006"/>
                    <a:pt x="1184148" y="1133221"/>
                  </a:cubicBezTo>
                  <a:cubicBezTo>
                    <a:pt x="1661160" y="1709547"/>
                    <a:pt x="2873375" y="2126361"/>
                    <a:pt x="2369058" y="2604262"/>
                  </a:cubicBezTo>
                  <a:cubicBezTo>
                    <a:pt x="2255901" y="2711450"/>
                    <a:pt x="2122805" y="2758440"/>
                    <a:pt x="1979803" y="2758440"/>
                  </a:cubicBezTo>
                  <a:cubicBezTo>
                    <a:pt x="1484376" y="2758440"/>
                    <a:pt x="869823" y="2194433"/>
                    <a:pt x="551688" y="1616202"/>
                  </a:cubicBezTo>
                  <a:cubicBezTo>
                    <a:pt x="260604" y="1085723"/>
                    <a:pt x="0" y="376047"/>
                    <a:pt x="0" y="376047"/>
                  </a:cubicBezTo>
                  <a:lnTo>
                    <a:pt x="288671" y="0"/>
                  </a:lnTo>
                  <a:close/>
                </a:path>
              </a:pathLst>
            </a:custGeom>
            <a:solidFill>
              <a:srgbClr val="FC6D78"/>
            </a:solidFill>
          </p:spPr>
        </p:sp>
      </p:grpSp>
      <p:sp>
        <p:nvSpPr>
          <p:cNvPr id="11" name="TextBox 11"/>
          <p:cNvSpPr txBox="1"/>
          <p:nvPr/>
        </p:nvSpPr>
        <p:spPr>
          <a:xfrm>
            <a:off x="2181382" y="6093480"/>
            <a:ext cx="5474224" cy="542925"/>
          </a:xfrm>
          <a:prstGeom prst="rect">
            <a:avLst/>
          </a:prstGeom>
        </p:spPr>
        <p:txBody>
          <a:bodyPr lIns="0" tIns="0" rIns="0" bIns="0" rtlCol="0" anchor="t">
            <a:spAutoFit/>
          </a:bodyPr>
          <a:lstStyle/>
          <a:p>
            <a:pPr algn="l">
              <a:lnSpc>
                <a:spcPts val="4320"/>
              </a:lnSpc>
            </a:pPr>
            <a:r>
              <a:rPr lang="en-US" sz="3600" b="1">
                <a:solidFill>
                  <a:srgbClr val="005E7D"/>
                </a:solidFill>
                <a:latin typeface="Montserrat Bold"/>
                <a:ea typeface="Montserrat Bold"/>
                <a:cs typeface="Montserrat Bold"/>
                <a:sym typeface="Montserrat Bold"/>
              </a:rPr>
              <a:t>Limited Doctor Access</a:t>
            </a:r>
          </a:p>
        </p:txBody>
      </p:sp>
      <p:sp>
        <p:nvSpPr>
          <p:cNvPr id="12" name="TextBox 12"/>
          <p:cNvSpPr txBox="1"/>
          <p:nvPr/>
        </p:nvSpPr>
        <p:spPr>
          <a:xfrm>
            <a:off x="1907703" y="7194743"/>
            <a:ext cx="6021582" cy="1143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Long waits for a specialist’s review in big hospitals, and no pathologist is available in remote clinics.</a:t>
            </a:r>
          </a:p>
        </p:txBody>
      </p:sp>
      <p:sp>
        <p:nvSpPr>
          <p:cNvPr id="13" name="TextBox 13"/>
          <p:cNvSpPr txBox="1"/>
          <p:nvPr/>
        </p:nvSpPr>
        <p:spPr>
          <a:xfrm>
            <a:off x="11016223" y="2747543"/>
            <a:ext cx="4938028" cy="542925"/>
          </a:xfrm>
          <a:prstGeom prst="rect">
            <a:avLst/>
          </a:prstGeom>
        </p:spPr>
        <p:txBody>
          <a:bodyPr lIns="0" tIns="0" rIns="0" bIns="0" rtlCol="0" anchor="t">
            <a:spAutoFit/>
          </a:bodyPr>
          <a:lstStyle/>
          <a:p>
            <a:pPr algn="l">
              <a:lnSpc>
                <a:spcPts val="4320"/>
              </a:lnSpc>
            </a:pPr>
            <a:r>
              <a:rPr lang="en-US" sz="3600" b="1">
                <a:solidFill>
                  <a:srgbClr val="005E7D"/>
                </a:solidFill>
                <a:latin typeface="Montserrat Bold"/>
                <a:ea typeface="Montserrat Bold"/>
                <a:cs typeface="Montserrat Bold"/>
                <a:sym typeface="Montserrat Bold"/>
              </a:rPr>
              <a:t>Risky Self-Diagnosis</a:t>
            </a:r>
          </a:p>
        </p:txBody>
      </p:sp>
      <p:sp>
        <p:nvSpPr>
          <p:cNvPr id="14" name="TextBox 14"/>
          <p:cNvSpPr txBox="1"/>
          <p:nvPr/>
        </p:nvSpPr>
        <p:spPr>
          <a:xfrm>
            <a:off x="10519737" y="3619500"/>
            <a:ext cx="5931001" cy="1524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Without clear guidance, people Google individual numbers or follow incomplete advice, leading to misdiagnosis or delayed care.</a:t>
            </a:r>
          </a:p>
        </p:txBody>
      </p:sp>
      <p:sp>
        <p:nvSpPr>
          <p:cNvPr id="15" name="TextBox 15"/>
          <p:cNvSpPr txBox="1"/>
          <p:nvPr/>
        </p:nvSpPr>
        <p:spPr>
          <a:xfrm>
            <a:off x="1907703" y="3619500"/>
            <a:ext cx="6021582" cy="1905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Patients get complex PDFs (CBC, LFT, RFT, Lipid Profile) that they can’t interpret, especially in rural or low-literacy areas, causing anxiety and confusion.</a:t>
            </a:r>
          </a:p>
        </p:txBody>
      </p:sp>
      <p:sp>
        <p:nvSpPr>
          <p:cNvPr id="16" name="TextBox 16"/>
          <p:cNvSpPr txBox="1"/>
          <p:nvPr/>
        </p:nvSpPr>
        <p:spPr>
          <a:xfrm>
            <a:off x="2077738" y="2747543"/>
            <a:ext cx="5851547" cy="542925"/>
          </a:xfrm>
          <a:prstGeom prst="rect">
            <a:avLst/>
          </a:prstGeom>
        </p:spPr>
        <p:txBody>
          <a:bodyPr lIns="0" tIns="0" rIns="0" bIns="0" rtlCol="0" anchor="t">
            <a:spAutoFit/>
          </a:bodyPr>
          <a:lstStyle/>
          <a:p>
            <a:pPr algn="l">
              <a:lnSpc>
                <a:spcPts val="4320"/>
              </a:lnSpc>
            </a:pPr>
            <a:r>
              <a:rPr lang="en-US" sz="3600" b="1">
                <a:solidFill>
                  <a:srgbClr val="005E7D"/>
                </a:solidFill>
                <a:latin typeface="Montserrat Bold"/>
                <a:ea typeface="Montserrat Bold"/>
                <a:cs typeface="Montserrat Bold"/>
                <a:sym typeface="Montserrat Bold"/>
              </a:rPr>
              <a:t>Unreadable Lab Reports</a:t>
            </a:r>
          </a:p>
        </p:txBody>
      </p:sp>
      <p:sp>
        <p:nvSpPr>
          <p:cNvPr id="17" name="TextBox 17"/>
          <p:cNvSpPr txBox="1"/>
          <p:nvPr/>
        </p:nvSpPr>
        <p:spPr>
          <a:xfrm>
            <a:off x="10676862" y="5822018"/>
            <a:ext cx="6082713" cy="1085850"/>
          </a:xfrm>
          <a:prstGeom prst="rect">
            <a:avLst/>
          </a:prstGeom>
        </p:spPr>
        <p:txBody>
          <a:bodyPr lIns="0" tIns="0" rIns="0" bIns="0" rtlCol="0" anchor="t">
            <a:spAutoFit/>
          </a:bodyPr>
          <a:lstStyle/>
          <a:p>
            <a:pPr algn="ctr">
              <a:lnSpc>
                <a:spcPts val="4320"/>
              </a:lnSpc>
            </a:pPr>
            <a:r>
              <a:rPr lang="en-US" sz="3600" b="1">
                <a:solidFill>
                  <a:srgbClr val="005E7D"/>
                </a:solidFill>
                <a:latin typeface="Montserrat Bold"/>
                <a:ea typeface="Montserrat Bold"/>
                <a:cs typeface="Montserrat Bold"/>
                <a:sym typeface="Montserrat Bold"/>
              </a:rPr>
              <a:t>Language &amp; Accessibility Gaps</a:t>
            </a:r>
          </a:p>
        </p:txBody>
      </p:sp>
      <p:sp>
        <p:nvSpPr>
          <p:cNvPr id="18" name="TextBox 18"/>
          <p:cNvSpPr txBox="1"/>
          <p:nvPr/>
        </p:nvSpPr>
        <p:spPr>
          <a:xfrm>
            <a:off x="10519737" y="7194743"/>
            <a:ext cx="6112588" cy="1905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English medical jargon and text-only reports exclude many, as there is no Urdu-audio option for those who are elderly, visually impaired, or non-English speakers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2600" y="1769550"/>
            <a:ext cx="4642800" cy="159600"/>
            <a:chOff x="0" y="0"/>
            <a:chExt cx="6190400" cy="212800"/>
          </a:xfrm>
        </p:grpSpPr>
        <p:sp>
          <p:nvSpPr>
            <p:cNvPr id="3" name="Freeform 3"/>
            <p:cNvSpPr/>
            <p:nvPr/>
          </p:nvSpPr>
          <p:spPr>
            <a:xfrm>
              <a:off x="0" y="0"/>
              <a:ext cx="6190361" cy="212852"/>
            </a:xfrm>
            <a:custGeom>
              <a:avLst/>
              <a:gdLst/>
              <a:ahLst/>
              <a:cxnLst/>
              <a:rect l="l" t="t" r="r" b="b"/>
              <a:pathLst>
                <a:path w="6190361" h="212852">
                  <a:moveTo>
                    <a:pt x="0" y="0"/>
                  </a:moveTo>
                  <a:lnTo>
                    <a:pt x="6190361" y="0"/>
                  </a:lnTo>
                  <a:lnTo>
                    <a:pt x="6190361" y="212852"/>
                  </a:lnTo>
                  <a:lnTo>
                    <a:pt x="0" y="212852"/>
                  </a:lnTo>
                  <a:close/>
                </a:path>
              </a:pathLst>
            </a:custGeom>
            <a:solidFill>
              <a:srgbClr val="FC6D78"/>
            </a:solidFill>
          </p:spPr>
        </p:sp>
      </p:grpSp>
      <p:grpSp>
        <p:nvGrpSpPr>
          <p:cNvPr id="4" name="Group 4"/>
          <p:cNvGrpSpPr/>
          <p:nvPr/>
        </p:nvGrpSpPr>
        <p:grpSpPr>
          <a:xfrm rot="-10800000">
            <a:off x="11465400" y="4404893"/>
            <a:ext cx="7055144" cy="6963542"/>
            <a:chOff x="0" y="0"/>
            <a:chExt cx="9406859" cy="9284723"/>
          </a:xfrm>
        </p:grpSpPr>
        <p:sp>
          <p:nvSpPr>
            <p:cNvPr id="5" name="Freeform 5"/>
            <p:cNvSpPr/>
            <p:nvPr/>
          </p:nvSpPr>
          <p:spPr>
            <a:xfrm>
              <a:off x="1016" y="0"/>
              <a:ext cx="9404858" cy="9284716"/>
            </a:xfrm>
            <a:custGeom>
              <a:avLst/>
              <a:gdLst/>
              <a:ahLst/>
              <a:cxnLst/>
              <a:rect l="l" t="t" r="r" b="b"/>
              <a:pathLst>
                <a:path w="9404858" h="9284716">
                  <a:moveTo>
                    <a:pt x="9404858" y="0"/>
                  </a:moveTo>
                  <a:cubicBezTo>
                    <a:pt x="9227947" y="3856609"/>
                    <a:pt x="6967220" y="4192778"/>
                    <a:pt x="5120894" y="4192778"/>
                  </a:cubicBezTo>
                  <a:cubicBezTo>
                    <a:pt x="4730115" y="4192778"/>
                    <a:pt x="4359148" y="4177665"/>
                    <a:pt x="4029710" y="4177665"/>
                  </a:cubicBezTo>
                  <a:cubicBezTo>
                    <a:pt x="3570224" y="4177665"/>
                    <a:pt x="3191764" y="4206875"/>
                    <a:pt x="2959227" y="4346194"/>
                  </a:cubicBezTo>
                  <a:cubicBezTo>
                    <a:pt x="1794510" y="5045710"/>
                    <a:pt x="2340610" y="9284716"/>
                    <a:pt x="137414" y="9284716"/>
                  </a:cubicBezTo>
                  <a:cubicBezTo>
                    <a:pt x="92202" y="9284716"/>
                    <a:pt x="46990" y="9282811"/>
                    <a:pt x="0" y="9279128"/>
                  </a:cubicBezTo>
                  <a:lnTo>
                    <a:pt x="0" y="0"/>
                  </a:lnTo>
                  <a:close/>
                </a:path>
              </a:pathLst>
            </a:custGeom>
            <a:solidFill>
              <a:srgbClr val="E4ECF1"/>
            </a:solidFill>
          </p:spPr>
        </p:sp>
      </p:grpSp>
      <p:sp>
        <p:nvSpPr>
          <p:cNvPr id="6" name="TextBox 6"/>
          <p:cNvSpPr txBox="1"/>
          <p:nvPr/>
        </p:nvSpPr>
        <p:spPr>
          <a:xfrm>
            <a:off x="1528425" y="787953"/>
            <a:ext cx="15231150" cy="847725"/>
          </a:xfrm>
          <a:prstGeom prst="rect">
            <a:avLst/>
          </a:prstGeom>
        </p:spPr>
        <p:txBody>
          <a:bodyPr lIns="0" tIns="0" rIns="0" bIns="0" rtlCol="0" anchor="t">
            <a:spAutoFit/>
          </a:bodyPr>
          <a:lstStyle/>
          <a:p>
            <a:pPr algn="ctr">
              <a:lnSpc>
                <a:spcPts val="6719"/>
              </a:lnSpc>
            </a:pPr>
            <a:r>
              <a:rPr lang="en-US" sz="5599" b="1">
                <a:solidFill>
                  <a:srgbClr val="005E7D"/>
                </a:solidFill>
                <a:latin typeface="Montserrat Bold"/>
                <a:ea typeface="Montserrat Bold"/>
                <a:cs typeface="Montserrat Bold"/>
                <a:sym typeface="Montserrat Bold"/>
              </a:rPr>
              <a:t>SOLUTION WE PROVIDE</a:t>
            </a:r>
          </a:p>
        </p:txBody>
      </p:sp>
      <p:grpSp>
        <p:nvGrpSpPr>
          <p:cNvPr id="7" name="Group 7"/>
          <p:cNvGrpSpPr/>
          <p:nvPr/>
        </p:nvGrpSpPr>
        <p:grpSpPr>
          <a:xfrm>
            <a:off x="6822600" y="1769550"/>
            <a:ext cx="4642800" cy="159600"/>
            <a:chOff x="0" y="0"/>
            <a:chExt cx="6190400" cy="212800"/>
          </a:xfrm>
        </p:grpSpPr>
        <p:sp>
          <p:nvSpPr>
            <p:cNvPr id="8" name="Freeform 8"/>
            <p:cNvSpPr/>
            <p:nvPr/>
          </p:nvSpPr>
          <p:spPr>
            <a:xfrm>
              <a:off x="0" y="0"/>
              <a:ext cx="6190361" cy="212852"/>
            </a:xfrm>
            <a:custGeom>
              <a:avLst/>
              <a:gdLst/>
              <a:ahLst/>
              <a:cxnLst/>
              <a:rect l="l" t="t" r="r" b="b"/>
              <a:pathLst>
                <a:path w="6190361" h="212852">
                  <a:moveTo>
                    <a:pt x="0" y="0"/>
                  </a:moveTo>
                  <a:lnTo>
                    <a:pt x="6190361" y="0"/>
                  </a:lnTo>
                  <a:lnTo>
                    <a:pt x="6190361" y="212852"/>
                  </a:lnTo>
                  <a:lnTo>
                    <a:pt x="0" y="212852"/>
                  </a:lnTo>
                  <a:close/>
                </a:path>
              </a:pathLst>
            </a:custGeom>
            <a:solidFill>
              <a:srgbClr val="FC6D78"/>
            </a:solidFill>
          </p:spPr>
        </p:sp>
      </p:grpSp>
      <p:grpSp>
        <p:nvGrpSpPr>
          <p:cNvPr id="9" name="Group 9"/>
          <p:cNvGrpSpPr/>
          <p:nvPr/>
        </p:nvGrpSpPr>
        <p:grpSpPr>
          <a:xfrm>
            <a:off x="6822600" y="1769550"/>
            <a:ext cx="4642800" cy="159600"/>
            <a:chOff x="0" y="0"/>
            <a:chExt cx="6190400" cy="212800"/>
          </a:xfrm>
        </p:grpSpPr>
        <p:sp>
          <p:nvSpPr>
            <p:cNvPr id="10" name="Freeform 10"/>
            <p:cNvSpPr/>
            <p:nvPr/>
          </p:nvSpPr>
          <p:spPr>
            <a:xfrm>
              <a:off x="0" y="0"/>
              <a:ext cx="6190361" cy="212852"/>
            </a:xfrm>
            <a:custGeom>
              <a:avLst/>
              <a:gdLst/>
              <a:ahLst/>
              <a:cxnLst/>
              <a:rect l="l" t="t" r="r" b="b"/>
              <a:pathLst>
                <a:path w="6190361" h="212852">
                  <a:moveTo>
                    <a:pt x="0" y="0"/>
                  </a:moveTo>
                  <a:lnTo>
                    <a:pt x="6190361" y="0"/>
                  </a:lnTo>
                  <a:lnTo>
                    <a:pt x="6190361" y="212852"/>
                  </a:lnTo>
                  <a:lnTo>
                    <a:pt x="0" y="212852"/>
                  </a:lnTo>
                  <a:close/>
                </a:path>
              </a:pathLst>
            </a:custGeom>
            <a:solidFill>
              <a:srgbClr val="FC6D78"/>
            </a:solidFill>
          </p:spPr>
        </p:sp>
      </p:grpSp>
      <p:sp>
        <p:nvSpPr>
          <p:cNvPr id="11" name="TextBox 11"/>
          <p:cNvSpPr txBox="1"/>
          <p:nvPr/>
        </p:nvSpPr>
        <p:spPr>
          <a:xfrm>
            <a:off x="2181382" y="6093480"/>
            <a:ext cx="5474224" cy="542925"/>
          </a:xfrm>
          <a:prstGeom prst="rect">
            <a:avLst/>
          </a:prstGeom>
        </p:spPr>
        <p:txBody>
          <a:bodyPr lIns="0" tIns="0" rIns="0" bIns="0" rtlCol="0" anchor="t">
            <a:spAutoFit/>
          </a:bodyPr>
          <a:lstStyle/>
          <a:p>
            <a:pPr algn="ctr">
              <a:lnSpc>
                <a:spcPts val="4320"/>
              </a:lnSpc>
            </a:pPr>
            <a:r>
              <a:rPr lang="en-US" sz="3600" b="1">
                <a:solidFill>
                  <a:srgbClr val="005E7D"/>
                </a:solidFill>
                <a:latin typeface="Montserrat Bold"/>
                <a:ea typeface="Montserrat Bold"/>
                <a:cs typeface="Montserrat Bold"/>
                <a:sym typeface="Montserrat Bold"/>
              </a:rPr>
              <a:t>On-Demand Access</a:t>
            </a:r>
          </a:p>
        </p:txBody>
      </p:sp>
      <p:sp>
        <p:nvSpPr>
          <p:cNvPr id="12" name="TextBox 12"/>
          <p:cNvSpPr txBox="1"/>
          <p:nvPr/>
        </p:nvSpPr>
        <p:spPr>
          <a:xfrm>
            <a:off x="1992720" y="6934164"/>
            <a:ext cx="6021582" cy="1905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No more waiting days for a doctor’s review; reports are analyzed and spoken back within seconds, whether you’re in a big city or a remote village.</a:t>
            </a:r>
          </a:p>
        </p:txBody>
      </p:sp>
      <p:sp>
        <p:nvSpPr>
          <p:cNvPr id="13" name="TextBox 13"/>
          <p:cNvSpPr txBox="1"/>
          <p:nvPr/>
        </p:nvSpPr>
        <p:spPr>
          <a:xfrm>
            <a:off x="9144000" y="2895559"/>
            <a:ext cx="7023234" cy="542925"/>
          </a:xfrm>
          <a:prstGeom prst="rect">
            <a:avLst/>
          </a:prstGeom>
        </p:spPr>
        <p:txBody>
          <a:bodyPr lIns="0" tIns="0" rIns="0" bIns="0" rtlCol="0" anchor="t">
            <a:spAutoFit/>
          </a:bodyPr>
          <a:lstStyle/>
          <a:p>
            <a:pPr algn="l">
              <a:lnSpc>
                <a:spcPts val="4320"/>
              </a:lnSpc>
            </a:pPr>
            <a:r>
              <a:rPr lang="en-US" sz="3600" b="1">
                <a:solidFill>
                  <a:srgbClr val="005E7D"/>
                </a:solidFill>
                <a:latin typeface="Montserrat Bold"/>
                <a:ea typeface="Montserrat Bold"/>
                <a:cs typeface="Montserrat Bold"/>
                <a:sym typeface="Montserrat Bold"/>
              </a:rPr>
              <a:t>Doctor‐Style Urdu Guidance</a:t>
            </a:r>
          </a:p>
        </p:txBody>
      </p:sp>
      <p:sp>
        <p:nvSpPr>
          <p:cNvPr id="14" name="TextBox 14"/>
          <p:cNvSpPr txBox="1"/>
          <p:nvPr/>
        </p:nvSpPr>
        <p:spPr>
          <a:xfrm>
            <a:off x="8942306" y="3687465"/>
            <a:ext cx="7023234" cy="1524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The AI crafts a conversational advice script, translates it into colloquial Urdu, and generates an MP3 via UpliftAI. Just press “Play.”</a:t>
            </a:r>
          </a:p>
        </p:txBody>
      </p:sp>
      <p:sp>
        <p:nvSpPr>
          <p:cNvPr id="15" name="TextBox 15"/>
          <p:cNvSpPr txBox="1"/>
          <p:nvPr/>
        </p:nvSpPr>
        <p:spPr>
          <a:xfrm>
            <a:off x="1992720" y="3687465"/>
            <a:ext cx="6021582" cy="1524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Users upload a lab‐report PDF; Groq‐powered AI instantly interprets values and displays a clear English summary.</a:t>
            </a:r>
          </a:p>
        </p:txBody>
      </p:sp>
      <p:sp>
        <p:nvSpPr>
          <p:cNvPr id="16" name="TextBox 16"/>
          <p:cNvSpPr txBox="1"/>
          <p:nvPr/>
        </p:nvSpPr>
        <p:spPr>
          <a:xfrm>
            <a:off x="2077738" y="2895559"/>
            <a:ext cx="5851547" cy="542925"/>
          </a:xfrm>
          <a:prstGeom prst="rect">
            <a:avLst/>
          </a:prstGeom>
        </p:spPr>
        <p:txBody>
          <a:bodyPr lIns="0" tIns="0" rIns="0" bIns="0" rtlCol="0" anchor="t">
            <a:spAutoFit/>
          </a:bodyPr>
          <a:lstStyle/>
          <a:p>
            <a:pPr algn="ctr">
              <a:lnSpc>
                <a:spcPts val="4320"/>
              </a:lnSpc>
            </a:pPr>
            <a:r>
              <a:rPr lang="en-US" sz="3600" b="1">
                <a:solidFill>
                  <a:srgbClr val="005E7D"/>
                </a:solidFill>
                <a:latin typeface="Montserrat Bold"/>
                <a:ea typeface="Montserrat Bold"/>
                <a:cs typeface="Montserrat Bold"/>
                <a:sym typeface="Montserrat Bold"/>
              </a:rPr>
              <a:t>Instant AI Analysis</a:t>
            </a:r>
          </a:p>
        </p:txBody>
      </p:sp>
      <p:sp>
        <p:nvSpPr>
          <p:cNvPr id="17" name="TextBox 17"/>
          <p:cNvSpPr txBox="1"/>
          <p:nvPr/>
        </p:nvSpPr>
        <p:spPr>
          <a:xfrm>
            <a:off x="9427504" y="6093480"/>
            <a:ext cx="6082713" cy="542925"/>
          </a:xfrm>
          <a:prstGeom prst="rect">
            <a:avLst/>
          </a:prstGeom>
        </p:spPr>
        <p:txBody>
          <a:bodyPr lIns="0" tIns="0" rIns="0" bIns="0" rtlCol="0" anchor="t">
            <a:spAutoFit/>
          </a:bodyPr>
          <a:lstStyle/>
          <a:p>
            <a:pPr algn="ctr">
              <a:lnSpc>
                <a:spcPts val="4320"/>
              </a:lnSpc>
            </a:pPr>
            <a:r>
              <a:rPr lang="en-US" sz="3600" b="1">
                <a:solidFill>
                  <a:srgbClr val="005E7D"/>
                </a:solidFill>
                <a:latin typeface="Montserrat Bold"/>
                <a:ea typeface="Montserrat Bold"/>
                <a:cs typeface="Montserrat Bold"/>
                <a:sym typeface="Montserrat Bold"/>
              </a:rPr>
              <a:t>Easy, Mobile-Friendly UI</a:t>
            </a:r>
          </a:p>
        </p:txBody>
      </p:sp>
      <p:sp>
        <p:nvSpPr>
          <p:cNvPr id="18" name="TextBox 18"/>
          <p:cNvSpPr txBox="1"/>
          <p:nvPr/>
        </p:nvSpPr>
        <p:spPr>
          <a:xfrm>
            <a:off x="9397629" y="6969780"/>
            <a:ext cx="6112588" cy="1143000"/>
          </a:xfrm>
          <a:prstGeom prst="rect">
            <a:avLst/>
          </a:prstGeom>
        </p:spPr>
        <p:txBody>
          <a:bodyPr lIns="0" tIns="0" rIns="0" bIns="0" rtlCol="0" anchor="t">
            <a:spAutoFit/>
          </a:bodyPr>
          <a:lstStyle/>
          <a:p>
            <a:pPr algn="ctr">
              <a:lnSpc>
                <a:spcPts val="3000"/>
              </a:lnSpc>
            </a:pPr>
            <a:r>
              <a:rPr lang="en-US" sz="2500" b="1">
                <a:solidFill>
                  <a:srgbClr val="30394B"/>
                </a:solidFill>
                <a:latin typeface="Montserrat Bold"/>
                <a:ea typeface="Montserrat Bold"/>
                <a:cs typeface="Montserrat Bold"/>
                <a:sym typeface="Montserrat Bold"/>
              </a:rPr>
              <a:t>A browser-based Streamlit app runs on any smartphone or tablet no downloads or installations required.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18303" y="-6030469"/>
            <a:ext cx="11019202" cy="14118338"/>
          </a:xfrm>
          <a:custGeom>
            <a:avLst/>
            <a:gdLst/>
            <a:ahLst/>
            <a:cxnLst/>
            <a:rect l="l" t="t" r="r" b="b"/>
            <a:pathLst>
              <a:path w="11019202" h="14118338">
                <a:moveTo>
                  <a:pt x="0" y="0"/>
                </a:moveTo>
                <a:lnTo>
                  <a:pt x="11019202" y="0"/>
                </a:lnTo>
                <a:lnTo>
                  <a:pt x="11019202" y="14118338"/>
                </a:lnTo>
                <a:lnTo>
                  <a:pt x="0" y="14118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59822" y="1544495"/>
            <a:ext cx="11019202" cy="14118338"/>
          </a:xfrm>
          <a:custGeom>
            <a:avLst/>
            <a:gdLst/>
            <a:ahLst/>
            <a:cxnLst/>
            <a:rect l="l" t="t" r="r" b="b"/>
            <a:pathLst>
              <a:path w="11019202" h="14118338">
                <a:moveTo>
                  <a:pt x="0" y="0"/>
                </a:moveTo>
                <a:lnTo>
                  <a:pt x="11019202" y="0"/>
                </a:lnTo>
                <a:lnTo>
                  <a:pt x="11019202" y="14118338"/>
                </a:lnTo>
                <a:lnTo>
                  <a:pt x="0" y="14118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17436" y="1028700"/>
            <a:ext cx="10828421" cy="8229600"/>
          </a:xfrm>
          <a:custGeom>
            <a:avLst/>
            <a:gdLst/>
            <a:ahLst/>
            <a:cxnLst/>
            <a:rect l="l" t="t" r="r" b="b"/>
            <a:pathLst>
              <a:path w="10828421" h="8229600">
                <a:moveTo>
                  <a:pt x="0" y="0"/>
                </a:moveTo>
                <a:lnTo>
                  <a:pt x="10828421" y="0"/>
                </a:lnTo>
                <a:lnTo>
                  <a:pt x="10828421" y="8229600"/>
                </a:lnTo>
                <a:lnTo>
                  <a:pt x="0" y="8229600"/>
                </a:lnTo>
                <a:lnTo>
                  <a:pt x="0" y="0"/>
                </a:lnTo>
                <a:close/>
              </a:path>
            </a:pathLst>
          </a:custGeom>
          <a:blipFill>
            <a:blip r:embed="rId4"/>
            <a:stretch>
              <a:fillRect/>
            </a:stretch>
          </a:blipFill>
        </p:spPr>
      </p:sp>
      <p:sp>
        <p:nvSpPr>
          <p:cNvPr id="5" name="TextBox 5"/>
          <p:cNvSpPr txBox="1"/>
          <p:nvPr/>
        </p:nvSpPr>
        <p:spPr>
          <a:xfrm>
            <a:off x="11445857" y="923925"/>
            <a:ext cx="6162035" cy="8229600"/>
          </a:xfrm>
          <a:prstGeom prst="rect">
            <a:avLst/>
          </a:prstGeom>
        </p:spPr>
        <p:txBody>
          <a:bodyPr lIns="0" tIns="0" rIns="0" bIns="0" rtlCol="0" anchor="t">
            <a:spAutoFit/>
          </a:bodyPr>
          <a:lstStyle/>
          <a:p>
            <a:pPr algn="l">
              <a:lnSpc>
                <a:spcPts val="5999"/>
              </a:lnSpc>
            </a:pPr>
            <a:r>
              <a:rPr lang="en-US" sz="3999">
                <a:solidFill>
                  <a:srgbClr val="000000"/>
                </a:solidFill>
                <a:latin typeface="Montserrat"/>
                <a:ea typeface="Montserrat"/>
                <a:cs typeface="Montserrat"/>
                <a:sym typeface="Montserrat"/>
              </a:rPr>
              <a:t>According to the </a:t>
            </a:r>
            <a:r>
              <a:rPr lang="en-US" sz="3999" b="1">
                <a:solidFill>
                  <a:srgbClr val="000000"/>
                </a:solidFill>
                <a:latin typeface="Montserrat Bold"/>
                <a:ea typeface="Montserrat Bold"/>
                <a:cs typeface="Montserrat Bold"/>
                <a:sym typeface="Montserrat Bold"/>
              </a:rPr>
              <a:t>2023 census</a:t>
            </a:r>
            <a:r>
              <a:rPr lang="en-US" sz="3999">
                <a:solidFill>
                  <a:srgbClr val="000000"/>
                </a:solidFill>
                <a:latin typeface="Montserrat"/>
                <a:ea typeface="Montserrat"/>
                <a:cs typeface="Montserrat"/>
                <a:sym typeface="Montserrat"/>
              </a:rPr>
              <a:t>, Pakistan's overall </a:t>
            </a:r>
            <a:r>
              <a:rPr lang="en-US" sz="3999" b="1">
                <a:solidFill>
                  <a:srgbClr val="000000"/>
                </a:solidFill>
                <a:latin typeface="Montserrat Bold"/>
                <a:ea typeface="Montserrat Bold"/>
                <a:cs typeface="Montserrat Bold"/>
                <a:sym typeface="Montserrat Bold"/>
              </a:rPr>
              <a:t>literacy rate is 60.6%</a:t>
            </a:r>
            <a:r>
              <a:rPr lang="en-US" sz="3999">
                <a:solidFill>
                  <a:srgbClr val="000000"/>
                </a:solidFill>
                <a:latin typeface="Montserrat"/>
                <a:ea typeface="Montserrat"/>
                <a:cs typeface="Montserrat"/>
                <a:sym typeface="Montserrat"/>
              </a:rPr>
              <a:t>, with males having a higher literacy rate at </a:t>
            </a:r>
            <a:r>
              <a:rPr lang="en-US" sz="3999" b="1">
                <a:solidFill>
                  <a:srgbClr val="000000"/>
                </a:solidFill>
                <a:latin typeface="Montserrat Bold"/>
                <a:ea typeface="Montserrat Bold"/>
                <a:cs typeface="Montserrat Bold"/>
                <a:sym typeface="Montserrat Bold"/>
              </a:rPr>
              <a:t>68% compared to females at 52.8%</a:t>
            </a:r>
            <a:r>
              <a:rPr lang="en-US" sz="3999">
                <a:solidFill>
                  <a:srgbClr val="000000"/>
                </a:solidFill>
                <a:latin typeface="Montserrat"/>
                <a:ea typeface="Montserrat"/>
                <a:cs typeface="Montserrat"/>
                <a:sym typeface="Montserrat"/>
              </a:rPr>
              <a:t>. This means that approximately </a:t>
            </a:r>
            <a:r>
              <a:rPr lang="en-US" sz="3999" b="1">
                <a:solidFill>
                  <a:srgbClr val="000000"/>
                </a:solidFill>
                <a:latin typeface="Montserrat Bold"/>
                <a:ea typeface="Montserrat Bold"/>
                <a:cs typeface="Montserrat Bold"/>
                <a:sym typeface="Montserrat Bold"/>
              </a:rPr>
              <a:t>60 million people</a:t>
            </a:r>
            <a:r>
              <a:rPr lang="en-US" sz="3999">
                <a:solidFill>
                  <a:srgbClr val="000000"/>
                </a:solidFill>
                <a:latin typeface="Montserrat"/>
                <a:ea typeface="Montserrat"/>
                <a:cs typeface="Montserrat"/>
                <a:sym typeface="Montserrat"/>
              </a:rPr>
              <a:t> in Pakistan are</a:t>
            </a:r>
            <a:r>
              <a:rPr lang="en-US" sz="3999" b="1">
                <a:solidFill>
                  <a:srgbClr val="000000"/>
                </a:solidFill>
                <a:latin typeface="Montserrat Bold"/>
                <a:ea typeface="Montserrat Bold"/>
                <a:cs typeface="Montserrat Bold"/>
                <a:sym typeface="Montserrat Bold"/>
              </a:rPr>
              <a:t> illiterate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18303" y="-6030469"/>
            <a:ext cx="11019202" cy="14118338"/>
          </a:xfrm>
          <a:custGeom>
            <a:avLst/>
            <a:gdLst/>
            <a:ahLst/>
            <a:cxnLst/>
            <a:rect l="l" t="t" r="r" b="b"/>
            <a:pathLst>
              <a:path w="11019202" h="14118338">
                <a:moveTo>
                  <a:pt x="0" y="0"/>
                </a:moveTo>
                <a:lnTo>
                  <a:pt x="11019202" y="0"/>
                </a:lnTo>
                <a:lnTo>
                  <a:pt x="11019202" y="14118338"/>
                </a:lnTo>
                <a:lnTo>
                  <a:pt x="0" y="14118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59822" y="1544495"/>
            <a:ext cx="11019202" cy="14118338"/>
          </a:xfrm>
          <a:custGeom>
            <a:avLst/>
            <a:gdLst/>
            <a:ahLst/>
            <a:cxnLst/>
            <a:rect l="l" t="t" r="r" b="b"/>
            <a:pathLst>
              <a:path w="11019202" h="14118338">
                <a:moveTo>
                  <a:pt x="0" y="0"/>
                </a:moveTo>
                <a:lnTo>
                  <a:pt x="11019202" y="0"/>
                </a:lnTo>
                <a:lnTo>
                  <a:pt x="11019202" y="14118338"/>
                </a:lnTo>
                <a:lnTo>
                  <a:pt x="0" y="14118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167978" y="7182950"/>
            <a:ext cx="4909450" cy="4150700"/>
          </a:xfrm>
          <a:custGeom>
            <a:avLst/>
            <a:gdLst/>
            <a:ahLst/>
            <a:cxnLst/>
            <a:rect l="l" t="t" r="r" b="b"/>
            <a:pathLst>
              <a:path w="4909450" h="4150700">
                <a:moveTo>
                  <a:pt x="4909450" y="0"/>
                </a:moveTo>
                <a:lnTo>
                  <a:pt x="0" y="0"/>
                </a:lnTo>
                <a:lnTo>
                  <a:pt x="0" y="4150700"/>
                </a:lnTo>
                <a:lnTo>
                  <a:pt x="4909450" y="4150700"/>
                </a:lnTo>
                <a:lnTo>
                  <a:pt x="490945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1098340">
            <a:off x="17210507" y="-578777"/>
            <a:ext cx="2154986" cy="2068892"/>
            <a:chOff x="0" y="0"/>
            <a:chExt cx="2873315" cy="2758523"/>
          </a:xfrm>
        </p:grpSpPr>
        <p:sp>
          <p:nvSpPr>
            <p:cNvPr id="6" name="Freeform 6"/>
            <p:cNvSpPr/>
            <p:nvPr/>
          </p:nvSpPr>
          <p:spPr>
            <a:xfrm>
              <a:off x="0" y="0"/>
              <a:ext cx="2873375" cy="2758440"/>
            </a:xfrm>
            <a:custGeom>
              <a:avLst/>
              <a:gdLst/>
              <a:ahLst/>
              <a:cxnLst/>
              <a:rect l="l" t="t" r="r" b="b"/>
              <a:pathLst>
                <a:path w="2873375" h="2758440">
                  <a:moveTo>
                    <a:pt x="288671" y="0"/>
                  </a:moveTo>
                  <a:cubicBezTo>
                    <a:pt x="288671" y="0"/>
                    <a:pt x="707136" y="556006"/>
                    <a:pt x="1184148" y="1133221"/>
                  </a:cubicBezTo>
                  <a:cubicBezTo>
                    <a:pt x="1661160" y="1709547"/>
                    <a:pt x="2873375" y="2126361"/>
                    <a:pt x="2369058" y="2604262"/>
                  </a:cubicBezTo>
                  <a:cubicBezTo>
                    <a:pt x="2255901" y="2711450"/>
                    <a:pt x="2122805" y="2758440"/>
                    <a:pt x="1979803" y="2758440"/>
                  </a:cubicBezTo>
                  <a:cubicBezTo>
                    <a:pt x="1484376" y="2758440"/>
                    <a:pt x="869823" y="2194433"/>
                    <a:pt x="551688" y="1616202"/>
                  </a:cubicBezTo>
                  <a:cubicBezTo>
                    <a:pt x="260604" y="1085723"/>
                    <a:pt x="0" y="376047"/>
                    <a:pt x="0" y="376047"/>
                  </a:cubicBezTo>
                  <a:lnTo>
                    <a:pt x="288671" y="0"/>
                  </a:lnTo>
                  <a:close/>
                </a:path>
              </a:pathLst>
            </a:custGeom>
            <a:solidFill>
              <a:srgbClr val="FC6D78"/>
            </a:solidFill>
          </p:spPr>
        </p:sp>
      </p:grpSp>
      <p:sp>
        <p:nvSpPr>
          <p:cNvPr id="7" name="TextBox 7"/>
          <p:cNvSpPr txBox="1"/>
          <p:nvPr/>
        </p:nvSpPr>
        <p:spPr>
          <a:xfrm>
            <a:off x="1528425" y="787953"/>
            <a:ext cx="15231150" cy="847725"/>
          </a:xfrm>
          <a:prstGeom prst="rect">
            <a:avLst/>
          </a:prstGeom>
        </p:spPr>
        <p:txBody>
          <a:bodyPr lIns="0" tIns="0" rIns="0" bIns="0" rtlCol="0" anchor="t">
            <a:spAutoFit/>
          </a:bodyPr>
          <a:lstStyle/>
          <a:p>
            <a:pPr algn="ctr">
              <a:lnSpc>
                <a:spcPts val="6719"/>
              </a:lnSpc>
            </a:pPr>
            <a:r>
              <a:rPr lang="en-US" sz="5599" b="1">
                <a:solidFill>
                  <a:srgbClr val="005E7D"/>
                </a:solidFill>
                <a:latin typeface="Montserrat Bold"/>
                <a:ea typeface="Montserrat Bold"/>
                <a:cs typeface="Montserrat Bold"/>
                <a:sym typeface="Montserrat Bold"/>
              </a:rPr>
              <a:t>WOW FEATURE (FUTURE PLANS)</a:t>
            </a:r>
          </a:p>
        </p:txBody>
      </p:sp>
      <p:grpSp>
        <p:nvGrpSpPr>
          <p:cNvPr id="8" name="Group 8"/>
          <p:cNvGrpSpPr/>
          <p:nvPr/>
        </p:nvGrpSpPr>
        <p:grpSpPr>
          <a:xfrm>
            <a:off x="6822600" y="1769550"/>
            <a:ext cx="4642800" cy="159600"/>
            <a:chOff x="0" y="0"/>
            <a:chExt cx="6190400" cy="212800"/>
          </a:xfrm>
        </p:grpSpPr>
        <p:sp>
          <p:nvSpPr>
            <p:cNvPr id="9" name="Freeform 9"/>
            <p:cNvSpPr/>
            <p:nvPr/>
          </p:nvSpPr>
          <p:spPr>
            <a:xfrm>
              <a:off x="0" y="0"/>
              <a:ext cx="6190361" cy="212852"/>
            </a:xfrm>
            <a:custGeom>
              <a:avLst/>
              <a:gdLst/>
              <a:ahLst/>
              <a:cxnLst/>
              <a:rect l="l" t="t" r="r" b="b"/>
              <a:pathLst>
                <a:path w="6190361" h="212852">
                  <a:moveTo>
                    <a:pt x="0" y="0"/>
                  </a:moveTo>
                  <a:lnTo>
                    <a:pt x="6190361" y="0"/>
                  </a:lnTo>
                  <a:lnTo>
                    <a:pt x="6190361" y="212852"/>
                  </a:lnTo>
                  <a:lnTo>
                    <a:pt x="0" y="212852"/>
                  </a:lnTo>
                  <a:close/>
                </a:path>
              </a:pathLst>
            </a:custGeom>
            <a:solidFill>
              <a:srgbClr val="FC6D78"/>
            </a:solidFill>
          </p:spPr>
        </p:sp>
      </p:grpSp>
      <p:sp>
        <p:nvSpPr>
          <p:cNvPr id="10" name="TextBox 10"/>
          <p:cNvSpPr txBox="1"/>
          <p:nvPr/>
        </p:nvSpPr>
        <p:spPr>
          <a:xfrm>
            <a:off x="2902645" y="1929150"/>
            <a:ext cx="14037484" cy="7004051"/>
          </a:xfrm>
          <a:prstGeom prst="rect">
            <a:avLst/>
          </a:prstGeom>
        </p:spPr>
        <p:txBody>
          <a:bodyPr lIns="0" tIns="0" rIns="0" bIns="0" rtlCol="0" anchor="t">
            <a:spAutoFit/>
          </a:bodyPr>
          <a:lstStyle/>
          <a:p>
            <a:pPr algn="l">
              <a:lnSpc>
                <a:spcPts val="5599"/>
              </a:lnSpc>
            </a:pPr>
            <a:r>
              <a:rPr lang="en-US" sz="3499">
                <a:solidFill>
                  <a:srgbClr val="30394B"/>
                </a:solidFill>
                <a:latin typeface="Montserrat"/>
                <a:ea typeface="Montserrat"/>
                <a:cs typeface="Montserrat"/>
                <a:sym typeface="Montserrat"/>
              </a:rPr>
              <a:t>1️⃣ Doctor Recommendations by Condition</a:t>
            </a:r>
          </a:p>
          <a:p>
            <a:pPr algn="l">
              <a:lnSpc>
                <a:spcPts val="5599"/>
              </a:lnSpc>
            </a:pPr>
            <a:r>
              <a:rPr lang="en-US" sz="3499">
                <a:solidFill>
                  <a:srgbClr val="30394B"/>
                </a:solidFill>
                <a:latin typeface="Montserrat"/>
                <a:ea typeface="Montserrat"/>
                <a:cs typeface="Montserrat"/>
                <a:sym typeface="Montserrat"/>
              </a:rPr>
              <a:t>2️⃣ City-Based Hospital Suggestions</a:t>
            </a:r>
          </a:p>
          <a:p>
            <a:pPr algn="l">
              <a:lnSpc>
                <a:spcPts val="5599"/>
              </a:lnSpc>
            </a:pPr>
            <a:r>
              <a:rPr lang="en-US" sz="3499">
                <a:solidFill>
                  <a:srgbClr val="30394B"/>
                </a:solidFill>
                <a:latin typeface="Montserrat"/>
                <a:ea typeface="Montserrat"/>
                <a:cs typeface="Montserrat"/>
                <a:sym typeface="Montserrat"/>
              </a:rPr>
              <a:t>3️⃣ Available &amp; Low-Budget Doctors</a:t>
            </a:r>
          </a:p>
          <a:p>
            <a:pPr algn="l">
              <a:lnSpc>
                <a:spcPts val="5599"/>
              </a:lnSpc>
            </a:pPr>
            <a:r>
              <a:rPr lang="en-US" sz="3499">
                <a:solidFill>
                  <a:srgbClr val="30394B"/>
                </a:solidFill>
                <a:latin typeface="Montserrat"/>
                <a:ea typeface="Montserrat"/>
                <a:cs typeface="Montserrat"/>
                <a:sym typeface="Montserrat"/>
              </a:rPr>
              <a:t>4️⃣ Out-of-City Doctor Consent</a:t>
            </a:r>
          </a:p>
          <a:p>
            <a:pPr algn="l">
              <a:lnSpc>
                <a:spcPts val="5599"/>
              </a:lnSpc>
            </a:pPr>
            <a:r>
              <a:rPr lang="en-US" sz="3499">
                <a:solidFill>
                  <a:srgbClr val="30394B"/>
                </a:solidFill>
                <a:latin typeface="Montserrat"/>
                <a:ea typeface="Montserrat"/>
                <a:cs typeface="Montserrat"/>
                <a:sym typeface="Montserrat"/>
              </a:rPr>
              <a:t>5️⃣ Estimated Budget Overview</a:t>
            </a:r>
          </a:p>
          <a:p>
            <a:pPr algn="l">
              <a:lnSpc>
                <a:spcPts val="5599"/>
              </a:lnSpc>
            </a:pPr>
            <a:r>
              <a:rPr lang="en-US" sz="3499">
                <a:solidFill>
                  <a:srgbClr val="30394B"/>
                </a:solidFill>
                <a:latin typeface="Montserrat"/>
                <a:ea typeface="Montserrat"/>
                <a:cs typeface="Montserrat"/>
                <a:sym typeface="Montserrat"/>
              </a:rPr>
              <a:t>🌐 Multilingual Support</a:t>
            </a:r>
          </a:p>
          <a:p>
            <a:pPr algn="l">
              <a:lnSpc>
                <a:spcPts val="5599"/>
              </a:lnSpc>
            </a:pPr>
            <a:r>
              <a:rPr lang="en-US" sz="3499">
                <a:solidFill>
                  <a:srgbClr val="30394B"/>
                </a:solidFill>
                <a:latin typeface="Montserrat"/>
                <a:ea typeface="Montserrat"/>
                <a:cs typeface="Montserrat"/>
                <a:sym typeface="Montserrat"/>
              </a:rPr>
              <a:t>📱 WhatsApp Integration</a:t>
            </a:r>
          </a:p>
          <a:p>
            <a:pPr algn="l">
              <a:lnSpc>
                <a:spcPts val="5599"/>
              </a:lnSpc>
            </a:pPr>
            <a:r>
              <a:rPr lang="en-US" sz="3499">
                <a:solidFill>
                  <a:srgbClr val="30394B"/>
                </a:solidFill>
                <a:latin typeface="Montserrat"/>
                <a:ea typeface="Montserrat"/>
                <a:cs typeface="Montserrat"/>
                <a:sym typeface="Montserrat"/>
              </a:rPr>
              <a:t>🧑‍⚕️ Live Doctor Chat</a:t>
            </a:r>
          </a:p>
          <a:p>
            <a:pPr algn="l">
              <a:lnSpc>
                <a:spcPts val="5599"/>
              </a:lnSpc>
            </a:pPr>
            <a:r>
              <a:rPr lang="en-US" sz="3499">
                <a:solidFill>
                  <a:srgbClr val="30394B"/>
                </a:solidFill>
                <a:latin typeface="Montserrat"/>
                <a:ea typeface="Montserrat"/>
                <a:cs typeface="Montserrat"/>
                <a:sym typeface="Montserrat"/>
              </a:rPr>
              <a:t>🔒 Medical History Tracker</a:t>
            </a:r>
          </a:p>
          <a:p>
            <a:pPr algn="ctr">
              <a:lnSpc>
                <a:spcPts val="5599"/>
              </a:lnSpc>
            </a:pPr>
            <a:r>
              <a:rPr lang="en-US" sz="3499">
                <a:solidFill>
                  <a:srgbClr val="30394B"/>
                </a:solidFill>
                <a:latin typeface="Montserrat"/>
                <a:ea typeface="Montserrat"/>
                <a:cs typeface="Montserrat"/>
                <a:sym typeface="Montserrat"/>
              </a:rPr>
              <a:t>AND MUCH MORE...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0740" y="-2535352"/>
            <a:ext cx="4116076" cy="8975433"/>
          </a:xfrm>
          <a:custGeom>
            <a:avLst/>
            <a:gdLst/>
            <a:ahLst/>
            <a:cxnLst/>
            <a:rect l="l" t="t" r="r" b="b"/>
            <a:pathLst>
              <a:path w="4116076" h="8975433">
                <a:moveTo>
                  <a:pt x="0" y="0"/>
                </a:moveTo>
                <a:lnTo>
                  <a:pt x="4116076" y="0"/>
                </a:lnTo>
                <a:lnTo>
                  <a:pt x="4116076" y="8975434"/>
                </a:lnTo>
                <a:lnTo>
                  <a:pt x="0" y="89754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960526" y="1683509"/>
            <a:ext cx="11019202" cy="14118338"/>
          </a:xfrm>
          <a:custGeom>
            <a:avLst/>
            <a:gdLst/>
            <a:ahLst/>
            <a:cxnLst/>
            <a:rect l="l" t="t" r="r" b="b"/>
            <a:pathLst>
              <a:path w="11019202" h="14118338">
                <a:moveTo>
                  <a:pt x="0" y="0"/>
                </a:moveTo>
                <a:lnTo>
                  <a:pt x="11019202" y="0"/>
                </a:lnTo>
                <a:lnTo>
                  <a:pt x="11019202" y="14118338"/>
                </a:lnTo>
                <a:lnTo>
                  <a:pt x="0" y="14118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555598" y="2491896"/>
            <a:ext cx="17116104" cy="6490895"/>
          </a:xfrm>
          <a:custGeom>
            <a:avLst/>
            <a:gdLst/>
            <a:ahLst/>
            <a:cxnLst/>
            <a:rect l="l" t="t" r="r" b="b"/>
            <a:pathLst>
              <a:path w="17116104" h="6490895">
                <a:moveTo>
                  <a:pt x="0" y="0"/>
                </a:moveTo>
                <a:lnTo>
                  <a:pt x="17116104" y="0"/>
                </a:lnTo>
                <a:lnTo>
                  <a:pt x="17116104" y="6490895"/>
                </a:lnTo>
                <a:lnTo>
                  <a:pt x="0" y="64908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TextBox 5"/>
          <p:cNvSpPr txBox="1"/>
          <p:nvPr/>
        </p:nvSpPr>
        <p:spPr>
          <a:xfrm>
            <a:off x="1528225" y="784087"/>
            <a:ext cx="15231150" cy="962550"/>
          </a:xfrm>
          <a:prstGeom prst="rect">
            <a:avLst/>
          </a:prstGeom>
        </p:spPr>
        <p:txBody>
          <a:bodyPr lIns="0" tIns="0" rIns="0" bIns="0" rtlCol="0" anchor="t">
            <a:spAutoFit/>
          </a:bodyPr>
          <a:lstStyle/>
          <a:p>
            <a:pPr algn="ctr">
              <a:lnSpc>
                <a:spcPts val="6719"/>
              </a:lnSpc>
            </a:pPr>
            <a:r>
              <a:rPr lang="en-US" sz="5599" b="1">
                <a:solidFill>
                  <a:srgbClr val="005E7D"/>
                </a:solidFill>
                <a:latin typeface="Montserrat Bold"/>
                <a:ea typeface="Montserrat Bold"/>
                <a:cs typeface="Montserrat Bold"/>
                <a:sym typeface="Montserrat Bold"/>
              </a:rPr>
              <a:t>PRODUCT DEMO</a:t>
            </a:r>
          </a:p>
        </p:txBody>
      </p:sp>
      <p:sp>
        <p:nvSpPr>
          <p:cNvPr id="6" name="Freeform 6"/>
          <p:cNvSpPr/>
          <p:nvPr/>
        </p:nvSpPr>
        <p:spPr>
          <a:xfrm>
            <a:off x="5137374" y="4182878"/>
            <a:ext cx="7700870" cy="2856156"/>
          </a:xfrm>
          <a:custGeom>
            <a:avLst/>
            <a:gdLst/>
            <a:ahLst/>
            <a:cxnLst/>
            <a:rect l="l" t="t" r="r" b="b"/>
            <a:pathLst>
              <a:path w="7700870" h="2856156">
                <a:moveTo>
                  <a:pt x="0" y="0"/>
                </a:moveTo>
                <a:lnTo>
                  <a:pt x="7700870" y="0"/>
                </a:lnTo>
                <a:lnTo>
                  <a:pt x="7700870" y="2856156"/>
                </a:lnTo>
                <a:lnTo>
                  <a:pt x="0" y="28561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6708850" y="1761400"/>
            <a:ext cx="4809600" cy="159600"/>
            <a:chOff x="0" y="0"/>
            <a:chExt cx="6412800" cy="212800"/>
          </a:xfrm>
        </p:grpSpPr>
        <p:sp>
          <p:nvSpPr>
            <p:cNvPr id="8" name="Freeform 8"/>
            <p:cNvSpPr/>
            <p:nvPr/>
          </p:nvSpPr>
          <p:spPr>
            <a:xfrm>
              <a:off x="0" y="0"/>
              <a:ext cx="6412738" cy="212852"/>
            </a:xfrm>
            <a:custGeom>
              <a:avLst/>
              <a:gdLst/>
              <a:ahLst/>
              <a:cxnLst/>
              <a:rect l="l" t="t" r="r" b="b"/>
              <a:pathLst>
                <a:path w="6412738" h="212852">
                  <a:moveTo>
                    <a:pt x="0" y="0"/>
                  </a:moveTo>
                  <a:lnTo>
                    <a:pt x="6412738" y="0"/>
                  </a:lnTo>
                  <a:lnTo>
                    <a:pt x="6412738" y="212852"/>
                  </a:lnTo>
                  <a:lnTo>
                    <a:pt x="0" y="212852"/>
                  </a:lnTo>
                  <a:close/>
                </a:path>
              </a:pathLst>
            </a:custGeom>
            <a:solidFill>
              <a:srgbClr val="FC6D78"/>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26684" y="3548990"/>
            <a:ext cx="10775851" cy="9802388"/>
          </a:xfrm>
          <a:custGeom>
            <a:avLst/>
            <a:gdLst/>
            <a:ahLst/>
            <a:cxnLst/>
            <a:rect l="l" t="t" r="r" b="b"/>
            <a:pathLst>
              <a:path w="10775851" h="9802388">
                <a:moveTo>
                  <a:pt x="0" y="0"/>
                </a:moveTo>
                <a:lnTo>
                  <a:pt x="10775852" y="0"/>
                </a:lnTo>
                <a:lnTo>
                  <a:pt x="10775852" y="9802388"/>
                </a:lnTo>
                <a:lnTo>
                  <a:pt x="0" y="9802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825526" y="-589050"/>
            <a:ext cx="7178150" cy="6043950"/>
          </a:xfrm>
          <a:custGeom>
            <a:avLst/>
            <a:gdLst/>
            <a:ahLst/>
            <a:cxnLst/>
            <a:rect l="l" t="t" r="r" b="b"/>
            <a:pathLst>
              <a:path w="7178150" h="6043950">
                <a:moveTo>
                  <a:pt x="0" y="0"/>
                </a:moveTo>
                <a:lnTo>
                  <a:pt x="7178150" y="0"/>
                </a:lnTo>
                <a:lnTo>
                  <a:pt x="7178150" y="6043950"/>
                </a:lnTo>
                <a:lnTo>
                  <a:pt x="0" y="604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5619726" y="-37050"/>
            <a:ext cx="1827150" cy="3586000"/>
            <a:chOff x="0" y="0"/>
            <a:chExt cx="2436200" cy="4781333"/>
          </a:xfrm>
        </p:grpSpPr>
        <p:sp>
          <p:nvSpPr>
            <p:cNvPr id="5" name="Freeform 5"/>
            <p:cNvSpPr/>
            <p:nvPr/>
          </p:nvSpPr>
          <p:spPr>
            <a:xfrm>
              <a:off x="127" y="0"/>
              <a:ext cx="2436241" cy="4781296"/>
            </a:xfrm>
            <a:custGeom>
              <a:avLst/>
              <a:gdLst/>
              <a:ahLst/>
              <a:cxnLst/>
              <a:rect l="l" t="t" r="r" b="b"/>
              <a:pathLst>
                <a:path w="2436241" h="4781296">
                  <a:moveTo>
                    <a:pt x="2436114" y="127"/>
                  </a:moveTo>
                  <a:lnTo>
                    <a:pt x="1835404" y="38227"/>
                  </a:lnTo>
                  <a:cubicBezTo>
                    <a:pt x="1835404" y="38227"/>
                    <a:pt x="981329" y="1055243"/>
                    <a:pt x="574548" y="2150745"/>
                  </a:cubicBezTo>
                  <a:cubicBezTo>
                    <a:pt x="0" y="3689985"/>
                    <a:pt x="687578" y="4718939"/>
                    <a:pt x="1116965" y="4775962"/>
                  </a:cubicBezTo>
                  <a:cubicBezTo>
                    <a:pt x="1144270" y="4779518"/>
                    <a:pt x="1171194" y="4781296"/>
                    <a:pt x="1197610" y="4781296"/>
                  </a:cubicBezTo>
                  <a:cubicBezTo>
                    <a:pt x="1585849" y="4781296"/>
                    <a:pt x="1853057" y="4385056"/>
                    <a:pt x="1691513" y="3286633"/>
                  </a:cubicBezTo>
                  <a:cubicBezTo>
                    <a:pt x="1590421" y="2595499"/>
                    <a:pt x="1685544" y="1306068"/>
                    <a:pt x="2436241" y="0"/>
                  </a:cubicBezTo>
                  <a:close/>
                </a:path>
              </a:pathLst>
            </a:custGeom>
            <a:solidFill>
              <a:srgbClr val="FC6D78"/>
            </a:solidFill>
          </p:spPr>
        </p:sp>
      </p:grpSp>
      <p:grpSp>
        <p:nvGrpSpPr>
          <p:cNvPr id="6" name="Group 6"/>
          <p:cNvGrpSpPr/>
          <p:nvPr/>
        </p:nvGrpSpPr>
        <p:grpSpPr>
          <a:xfrm>
            <a:off x="15619726" y="-37050"/>
            <a:ext cx="1827150" cy="3586000"/>
            <a:chOff x="0" y="0"/>
            <a:chExt cx="2436200" cy="4781333"/>
          </a:xfrm>
        </p:grpSpPr>
        <p:sp>
          <p:nvSpPr>
            <p:cNvPr id="7" name="Freeform 7"/>
            <p:cNvSpPr/>
            <p:nvPr/>
          </p:nvSpPr>
          <p:spPr>
            <a:xfrm>
              <a:off x="127" y="0"/>
              <a:ext cx="2436241" cy="4781296"/>
            </a:xfrm>
            <a:custGeom>
              <a:avLst/>
              <a:gdLst/>
              <a:ahLst/>
              <a:cxnLst/>
              <a:rect l="l" t="t" r="r" b="b"/>
              <a:pathLst>
                <a:path w="2436241" h="4781296">
                  <a:moveTo>
                    <a:pt x="2436114" y="127"/>
                  </a:moveTo>
                  <a:lnTo>
                    <a:pt x="1835404" y="38227"/>
                  </a:lnTo>
                  <a:cubicBezTo>
                    <a:pt x="1835404" y="38227"/>
                    <a:pt x="981329" y="1055243"/>
                    <a:pt x="574548" y="2150745"/>
                  </a:cubicBezTo>
                  <a:cubicBezTo>
                    <a:pt x="0" y="3689985"/>
                    <a:pt x="687578" y="4718939"/>
                    <a:pt x="1116965" y="4775962"/>
                  </a:cubicBezTo>
                  <a:cubicBezTo>
                    <a:pt x="1144270" y="4779518"/>
                    <a:pt x="1171194" y="4781296"/>
                    <a:pt x="1197610" y="4781296"/>
                  </a:cubicBezTo>
                  <a:cubicBezTo>
                    <a:pt x="1585849" y="4781296"/>
                    <a:pt x="1853057" y="4385056"/>
                    <a:pt x="1691513" y="3286633"/>
                  </a:cubicBezTo>
                  <a:cubicBezTo>
                    <a:pt x="1590421" y="2595499"/>
                    <a:pt x="1685544" y="1306068"/>
                    <a:pt x="2436241" y="0"/>
                  </a:cubicBezTo>
                  <a:close/>
                </a:path>
              </a:pathLst>
            </a:custGeom>
            <a:solidFill>
              <a:srgbClr val="FECACE"/>
            </a:solidFill>
          </p:spPr>
        </p:sp>
      </p:grpSp>
      <p:grpSp>
        <p:nvGrpSpPr>
          <p:cNvPr id="8" name="Group 8"/>
          <p:cNvGrpSpPr/>
          <p:nvPr/>
        </p:nvGrpSpPr>
        <p:grpSpPr>
          <a:xfrm>
            <a:off x="16131826" y="312950"/>
            <a:ext cx="975150" cy="3000650"/>
            <a:chOff x="0" y="0"/>
            <a:chExt cx="1300200" cy="4000867"/>
          </a:xfrm>
        </p:grpSpPr>
        <p:sp>
          <p:nvSpPr>
            <p:cNvPr id="9" name="Freeform 9"/>
            <p:cNvSpPr/>
            <p:nvPr/>
          </p:nvSpPr>
          <p:spPr>
            <a:xfrm>
              <a:off x="127" y="127"/>
              <a:ext cx="1300099" cy="4000754"/>
            </a:xfrm>
            <a:custGeom>
              <a:avLst/>
              <a:gdLst/>
              <a:ahLst/>
              <a:cxnLst/>
              <a:rect l="l" t="t" r="r" b="b"/>
              <a:pathLst>
                <a:path w="1300099" h="4000754">
                  <a:moveTo>
                    <a:pt x="1259205" y="0"/>
                  </a:moveTo>
                  <a:cubicBezTo>
                    <a:pt x="1247775" y="0"/>
                    <a:pt x="1236853" y="4953"/>
                    <a:pt x="1229868" y="15113"/>
                  </a:cubicBezTo>
                  <a:cubicBezTo>
                    <a:pt x="287782" y="1253236"/>
                    <a:pt x="0" y="3034030"/>
                    <a:pt x="275844" y="3970147"/>
                  </a:cubicBezTo>
                  <a:cubicBezTo>
                    <a:pt x="275844" y="3972433"/>
                    <a:pt x="276987" y="3976116"/>
                    <a:pt x="278257" y="3978529"/>
                  </a:cubicBezTo>
                  <a:cubicBezTo>
                    <a:pt x="283464" y="3992499"/>
                    <a:pt x="296545" y="4000754"/>
                    <a:pt x="310642" y="4000754"/>
                  </a:cubicBezTo>
                  <a:cubicBezTo>
                    <a:pt x="315595" y="4000754"/>
                    <a:pt x="320802" y="3999738"/>
                    <a:pt x="325882" y="3997579"/>
                  </a:cubicBezTo>
                  <a:cubicBezTo>
                    <a:pt x="343662" y="3990467"/>
                    <a:pt x="353187" y="3969004"/>
                    <a:pt x="344932" y="3949954"/>
                  </a:cubicBezTo>
                  <a:cubicBezTo>
                    <a:pt x="76073" y="3029204"/>
                    <a:pt x="359156" y="1278255"/>
                    <a:pt x="1288161" y="57785"/>
                  </a:cubicBezTo>
                  <a:cubicBezTo>
                    <a:pt x="1300099" y="42291"/>
                    <a:pt x="1296543" y="18542"/>
                    <a:pt x="1281049" y="6604"/>
                  </a:cubicBezTo>
                  <a:lnTo>
                    <a:pt x="1277493" y="4318"/>
                  </a:lnTo>
                  <a:cubicBezTo>
                    <a:pt x="1271651" y="1397"/>
                    <a:pt x="1265301" y="0"/>
                    <a:pt x="1259205" y="0"/>
                  </a:cubicBezTo>
                  <a:close/>
                </a:path>
              </a:pathLst>
            </a:custGeom>
            <a:solidFill>
              <a:srgbClr val="FFFFFF"/>
            </a:solidFill>
          </p:spPr>
        </p:sp>
      </p:grpSp>
      <p:sp>
        <p:nvSpPr>
          <p:cNvPr id="10" name="Freeform 10"/>
          <p:cNvSpPr/>
          <p:nvPr/>
        </p:nvSpPr>
        <p:spPr>
          <a:xfrm>
            <a:off x="16568076" y="-109300"/>
            <a:ext cx="2304450" cy="3064950"/>
          </a:xfrm>
          <a:custGeom>
            <a:avLst/>
            <a:gdLst/>
            <a:ahLst/>
            <a:cxnLst/>
            <a:rect l="l" t="t" r="r" b="b"/>
            <a:pathLst>
              <a:path w="2304450" h="3064950">
                <a:moveTo>
                  <a:pt x="0" y="0"/>
                </a:moveTo>
                <a:lnTo>
                  <a:pt x="2304450" y="0"/>
                </a:lnTo>
                <a:lnTo>
                  <a:pt x="2304450" y="3064950"/>
                </a:lnTo>
                <a:lnTo>
                  <a:pt x="0" y="30649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17197926" y="-101300"/>
            <a:ext cx="772650" cy="2765800"/>
            <a:chOff x="0" y="0"/>
            <a:chExt cx="1030200" cy="3687733"/>
          </a:xfrm>
        </p:grpSpPr>
        <p:sp>
          <p:nvSpPr>
            <p:cNvPr id="12" name="Freeform 12"/>
            <p:cNvSpPr/>
            <p:nvPr/>
          </p:nvSpPr>
          <p:spPr>
            <a:xfrm>
              <a:off x="127" y="0"/>
              <a:ext cx="1029970" cy="3687572"/>
            </a:xfrm>
            <a:custGeom>
              <a:avLst/>
              <a:gdLst/>
              <a:ahLst/>
              <a:cxnLst/>
              <a:rect l="l" t="t" r="r" b="b"/>
              <a:pathLst>
                <a:path w="1029970" h="3687572">
                  <a:moveTo>
                    <a:pt x="988695" y="0"/>
                  </a:moveTo>
                  <a:cubicBezTo>
                    <a:pt x="976376" y="0"/>
                    <a:pt x="964565" y="6096"/>
                    <a:pt x="957453" y="17907"/>
                  </a:cubicBezTo>
                  <a:cubicBezTo>
                    <a:pt x="189103" y="1258570"/>
                    <a:pt x="0" y="3003550"/>
                    <a:pt x="206883" y="3660140"/>
                  </a:cubicBezTo>
                  <a:cubicBezTo>
                    <a:pt x="206883" y="3661283"/>
                    <a:pt x="208026" y="3662426"/>
                    <a:pt x="208026" y="3664839"/>
                  </a:cubicBezTo>
                  <a:cubicBezTo>
                    <a:pt x="213487" y="3679317"/>
                    <a:pt x="227203" y="3687572"/>
                    <a:pt x="241808" y="3687572"/>
                  </a:cubicBezTo>
                  <a:cubicBezTo>
                    <a:pt x="246380" y="3687572"/>
                    <a:pt x="251079" y="3686810"/>
                    <a:pt x="255651" y="3685032"/>
                  </a:cubicBezTo>
                  <a:cubicBezTo>
                    <a:pt x="273431" y="3677920"/>
                    <a:pt x="282956" y="3657727"/>
                    <a:pt x="275844" y="3638677"/>
                  </a:cubicBezTo>
                  <a:cubicBezTo>
                    <a:pt x="71247" y="2997581"/>
                    <a:pt x="264033" y="1280033"/>
                    <a:pt x="1019302" y="54737"/>
                  </a:cubicBezTo>
                  <a:cubicBezTo>
                    <a:pt x="1029970" y="38100"/>
                    <a:pt x="1024001" y="15494"/>
                    <a:pt x="1007364" y="4699"/>
                  </a:cubicBezTo>
                  <a:cubicBezTo>
                    <a:pt x="1001395" y="1651"/>
                    <a:pt x="994918" y="0"/>
                    <a:pt x="988695" y="0"/>
                  </a:cubicBezTo>
                  <a:close/>
                </a:path>
              </a:pathLst>
            </a:custGeom>
            <a:solidFill>
              <a:srgbClr val="FFFFFF"/>
            </a:solidFill>
          </p:spPr>
        </p:sp>
      </p:grpSp>
      <p:grpSp>
        <p:nvGrpSpPr>
          <p:cNvPr id="13" name="Group 13"/>
          <p:cNvGrpSpPr/>
          <p:nvPr/>
        </p:nvGrpSpPr>
        <p:grpSpPr>
          <a:xfrm>
            <a:off x="17415626" y="1132850"/>
            <a:ext cx="686100" cy="551800"/>
            <a:chOff x="0" y="0"/>
            <a:chExt cx="914800" cy="735733"/>
          </a:xfrm>
        </p:grpSpPr>
        <p:sp>
          <p:nvSpPr>
            <p:cNvPr id="14" name="Freeform 14"/>
            <p:cNvSpPr/>
            <p:nvPr/>
          </p:nvSpPr>
          <p:spPr>
            <a:xfrm>
              <a:off x="0" y="0"/>
              <a:ext cx="914781" cy="735711"/>
            </a:xfrm>
            <a:custGeom>
              <a:avLst/>
              <a:gdLst/>
              <a:ahLst/>
              <a:cxnLst/>
              <a:rect l="l" t="t" r="r" b="b"/>
              <a:pathLst>
                <a:path w="914781" h="735711">
                  <a:moveTo>
                    <a:pt x="36830" y="0"/>
                  </a:moveTo>
                  <a:cubicBezTo>
                    <a:pt x="28829" y="0"/>
                    <a:pt x="20828" y="2794"/>
                    <a:pt x="14224" y="7874"/>
                  </a:cubicBezTo>
                  <a:cubicBezTo>
                    <a:pt x="0" y="22225"/>
                    <a:pt x="0" y="44831"/>
                    <a:pt x="13081" y="60325"/>
                  </a:cubicBezTo>
                  <a:cubicBezTo>
                    <a:pt x="268859" y="312420"/>
                    <a:pt x="550672" y="537210"/>
                    <a:pt x="854075" y="729996"/>
                  </a:cubicBezTo>
                  <a:cubicBezTo>
                    <a:pt x="855218" y="729996"/>
                    <a:pt x="855218" y="729996"/>
                    <a:pt x="856488" y="731139"/>
                  </a:cubicBezTo>
                  <a:cubicBezTo>
                    <a:pt x="861949" y="734187"/>
                    <a:pt x="867791" y="735711"/>
                    <a:pt x="873633" y="735711"/>
                  </a:cubicBezTo>
                  <a:cubicBezTo>
                    <a:pt x="885825" y="735711"/>
                    <a:pt x="897636" y="729361"/>
                    <a:pt x="904113" y="718058"/>
                  </a:cubicBezTo>
                  <a:cubicBezTo>
                    <a:pt x="914781" y="701421"/>
                    <a:pt x="910082" y="678815"/>
                    <a:pt x="893318" y="668147"/>
                  </a:cubicBezTo>
                  <a:cubicBezTo>
                    <a:pt x="593598" y="479044"/>
                    <a:pt x="316357" y="258953"/>
                    <a:pt x="65405" y="10287"/>
                  </a:cubicBezTo>
                  <a:cubicBezTo>
                    <a:pt x="63119" y="7874"/>
                    <a:pt x="59436" y="5588"/>
                    <a:pt x="55880" y="5588"/>
                  </a:cubicBezTo>
                  <a:cubicBezTo>
                    <a:pt x="50038" y="1778"/>
                    <a:pt x="43434" y="0"/>
                    <a:pt x="36830" y="0"/>
                  </a:cubicBezTo>
                  <a:close/>
                </a:path>
              </a:pathLst>
            </a:custGeom>
            <a:solidFill>
              <a:srgbClr val="FFFFFF"/>
            </a:solidFill>
          </p:spPr>
        </p:sp>
      </p:grpSp>
      <p:grpSp>
        <p:nvGrpSpPr>
          <p:cNvPr id="15" name="Group 15"/>
          <p:cNvGrpSpPr/>
          <p:nvPr/>
        </p:nvGrpSpPr>
        <p:grpSpPr>
          <a:xfrm>
            <a:off x="13963076" y="-381400"/>
            <a:ext cx="3019900" cy="2899250"/>
            <a:chOff x="0" y="0"/>
            <a:chExt cx="4026533" cy="3865667"/>
          </a:xfrm>
        </p:grpSpPr>
        <p:sp>
          <p:nvSpPr>
            <p:cNvPr id="16" name="Freeform 16"/>
            <p:cNvSpPr/>
            <p:nvPr/>
          </p:nvSpPr>
          <p:spPr>
            <a:xfrm>
              <a:off x="0" y="0"/>
              <a:ext cx="4026535" cy="3865626"/>
            </a:xfrm>
            <a:custGeom>
              <a:avLst/>
              <a:gdLst/>
              <a:ahLst/>
              <a:cxnLst/>
              <a:rect l="l" t="t" r="r" b="b"/>
              <a:pathLst>
                <a:path w="4026535" h="3865626">
                  <a:moveTo>
                    <a:pt x="3622040" y="0"/>
                  </a:moveTo>
                  <a:cubicBezTo>
                    <a:pt x="3622040" y="0"/>
                    <a:pt x="3035681" y="779145"/>
                    <a:pt x="2367153" y="1588008"/>
                  </a:cubicBezTo>
                  <a:cubicBezTo>
                    <a:pt x="1698625" y="2395728"/>
                    <a:pt x="0" y="2979674"/>
                    <a:pt x="706628" y="3649472"/>
                  </a:cubicBezTo>
                  <a:cubicBezTo>
                    <a:pt x="865124" y="3799713"/>
                    <a:pt x="1051687" y="3865626"/>
                    <a:pt x="1252093" y="3865626"/>
                  </a:cubicBezTo>
                  <a:cubicBezTo>
                    <a:pt x="1946275" y="3865626"/>
                    <a:pt x="2807462" y="3075305"/>
                    <a:pt x="3253359" y="2264918"/>
                  </a:cubicBezTo>
                  <a:cubicBezTo>
                    <a:pt x="3661283" y="1521460"/>
                    <a:pt x="4026535" y="527050"/>
                    <a:pt x="4026535" y="527050"/>
                  </a:cubicBezTo>
                  <a:lnTo>
                    <a:pt x="3622040" y="0"/>
                  </a:lnTo>
                  <a:close/>
                </a:path>
              </a:pathLst>
            </a:custGeom>
            <a:solidFill>
              <a:srgbClr val="FC6D78"/>
            </a:solidFill>
          </p:spPr>
        </p:sp>
      </p:grpSp>
      <p:grpSp>
        <p:nvGrpSpPr>
          <p:cNvPr id="17" name="Group 17"/>
          <p:cNvGrpSpPr/>
          <p:nvPr/>
        </p:nvGrpSpPr>
        <p:grpSpPr>
          <a:xfrm>
            <a:off x="13963076" y="-381400"/>
            <a:ext cx="3019900" cy="2899250"/>
            <a:chOff x="0" y="0"/>
            <a:chExt cx="4026533" cy="3865667"/>
          </a:xfrm>
        </p:grpSpPr>
        <p:sp>
          <p:nvSpPr>
            <p:cNvPr id="18" name="Freeform 18"/>
            <p:cNvSpPr/>
            <p:nvPr/>
          </p:nvSpPr>
          <p:spPr>
            <a:xfrm>
              <a:off x="0" y="0"/>
              <a:ext cx="4026535" cy="3865626"/>
            </a:xfrm>
            <a:custGeom>
              <a:avLst/>
              <a:gdLst/>
              <a:ahLst/>
              <a:cxnLst/>
              <a:rect l="l" t="t" r="r" b="b"/>
              <a:pathLst>
                <a:path w="4026535" h="3865626">
                  <a:moveTo>
                    <a:pt x="3622040" y="0"/>
                  </a:moveTo>
                  <a:cubicBezTo>
                    <a:pt x="3622040" y="0"/>
                    <a:pt x="3035681" y="779145"/>
                    <a:pt x="2367153" y="1588008"/>
                  </a:cubicBezTo>
                  <a:cubicBezTo>
                    <a:pt x="1698625" y="2395728"/>
                    <a:pt x="0" y="2979674"/>
                    <a:pt x="706628" y="3649472"/>
                  </a:cubicBezTo>
                  <a:cubicBezTo>
                    <a:pt x="865124" y="3799713"/>
                    <a:pt x="1051687" y="3865626"/>
                    <a:pt x="1252093" y="3865626"/>
                  </a:cubicBezTo>
                  <a:cubicBezTo>
                    <a:pt x="1946275" y="3865626"/>
                    <a:pt x="2807462" y="3075305"/>
                    <a:pt x="3253359" y="2264918"/>
                  </a:cubicBezTo>
                  <a:cubicBezTo>
                    <a:pt x="3661283" y="1521460"/>
                    <a:pt x="4026535" y="527050"/>
                    <a:pt x="4026535" y="527050"/>
                  </a:cubicBezTo>
                  <a:lnTo>
                    <a:pt x="3622040" y="0"/>
                  </a:lnTo>
                  <a:close/>
                </a:path>
              </a:pathLst>
            </a:custGeom>
            <a:solidFill>
              <a:srgbClr val="FC6D78"/>
            </a:solidFill>
          </p:spPr>
        </p:sp>
      </p:grpSp>
      <p:grpSp>
        <p:nvGrpSpPr>
          <p:cNvPr id="19" name="Group 19"/>
          <p:cNvGrpSpPr/>
          <p:nvPr/>
        </p:nvGrpSpPr>
        <p:grpSpPr>
          <a:xfrm>
            <a:off x="14756176" y="-217950"/>
            <a:ext cx="2089400" cy="2435150"/>
            <a:chOff x="0" y="0"/>
            <a:chExt cx="2785867" cy="3246867"/>
          </a:xfrm>
        </p:grpSpPr>
        <p:sp>
          <p:nvSpPr>
            <p:cNvPr id="20" name="Freeform 20"/>
            <p:cNvSpPr/>
            <p:nvPr/>
          </p:nvSpPr>
          <p:spPr>
            <a:xfrm>
              <a:off x="0" y="127"/>
              <a:ext cx="2785745" cy="3246628"/>
            </a:xfrm>
            <a:custGeom>
              <a:avLst/>
              <a:gdLst/>
              <a:ahLst/>
              <a:cxnLst/>
              <a:rect l="l" t="t" r="r" b="b"/>
              <a:pathLst>
                <a:path w="2785745" h="3246628">
                  <a:moveTo>
                    <a:pt x="2750820" y="0"/>
                  </a:moveTo>
                  <a:cubicBezTo>
                    <a:pt x="2738755" y="0"/>
                    <a:pt x="2727071" y="6985"/>
                    <a:pt x="2721610" y="18796"/>
                  </a:cubicBezTo>
                  <a:cubicBezTo>
                    <a:pt x="1767586" y="2477389"/>
                    <a:pt x="40513" y="3180461"/>
                    <a:pt x="23749" y="3187573"/>
                  </a:cubicBezTo>
                  <a:cubicBezTo>
                    <a:pt x="8255" y="3193542"/>
                    <a:pt x="0" y="3210179"/>
                    <a:pt x="5842" y="3225673"/>
                  </a:cubicBezTo>
                  <a:cubicBezTo>
                    <a:pt x="5842" y="3226816"/>
                    <a:pt x="5842" y="3226816"/>
                    <a:pt x="5842" y="3226816"/>
                  </a:cubicBezTo>
                  <a:cubicBezTo>
                    <a:pt x="10414" y="3239516"/>
                    <a:pt x="21971" y="3246628"/>
                    <a:pt x="34036" y="3246628"/>
                  </a:cubicBezTo>
                  <a:cubicBezTo>
                    <a:pt x="37719" y="3246628"/>
                    <a:pt x="41529" y="3245993"/>
                    <a:pt x="45085" y="3244596"/>
                  </a:cubicBezTo>
                  <a:lnTo>
                    <a:pt x="46228" y="3244596"/>
                  </a:lnTo>
                  <a:cubicBezTo>
                    <a:pt x="62865" y="3237484"/>
                    <a:pt x="1816227" y="2525014"/>
                    <a:pt x="2779776" y="41275"/>
                  </a:cubicBezTo>
                  <a:cubicBezTo>
                    <a:pt x="2785745" y="25781"/>
                    <a:pt x="2778633" y="8001"/>
                    <a:pt x="2761869" y="2032"/>
                  </a:cubicBezTo>
                  <a:cubicBezTo>
                    <a:pt x="2758186" y="635"/>
                    <a:pt x="2754376" y="0"/>
                    <a:pt x="2750566" y="0"/>
                  </a:cubicBezTo>
                  <a:close/>
                </a:path>
              </a:pathLst>
            </a:custGeom>
            <a:solidFill>
              <a:srgbClr val="FFFFFF"/>
            </a:solidFill>
          </p:spPr>
        </p:sp>
      </p:grpSp>
      <p:grpSp>
        <p:nvGrpSpPr>
          <p:cNvPr id="21" name="Group 21"/>
          <p:cNvGrpSpPr/>
          <p:nvPr/>
        </p:nvGrpSpPr>
        <p:grpSpPr>
          <a:xfrm>
            <a:off x="14341326" y="-601750"/>
            <a:ext cx="2360650" cy="1842800"/>
            <a:chOff x="0" y="0"/>
            <a:chExt cx="3147533" cy="2457067"/>
          </a:xfrm>
        </p:grpSpPr>
        <p:sp>
          <p:nvSpPr>
            <p:cNvPr id="22" name="Freeform 22"/>
            <p:cNvSpPr/>
            <p:nvPr/>
          </p:nvSpPr>
          <p:spPr>
            <a:xfrm>
              <a:off x="0" y="0"/>
              <a:ext cx="3147441" cy="2457069"/>
            </a:xfrm>
            <a:custGeom>
              <a:avLst/>
              <a:gdLst/>
              <a:ahLst/>
              <a:cxnLst/>
              <a:rect l="l" t="t" r="r" b="b"/>
              <a:pathLst>
                <a:path w="3147441" h="2457069">
                  <a:moveTo>
                    <a:pt x="2895219" y="0"/>
                  </a:moveTo>
                  <a:cubicBezTo>
                    <a:pt x="2074545" y="1231138"/>
                    <a:pt x="709041" y="1419098"/>
                    <a:pt x="414020" y="1614170"/>
                  </a:cubicBezTo>
                  <a:cubicBezTo>
                    <a:pt x="118999" y="1808099"/>
                    <a:pt x="0" y="2065020"/>
                    <a:pt x="311658" y="2348103"/>
                  </a:cubicBezTo>
                  <a:cubicBezTo>
                    <a:pt x="393700" y="2422271"/>
                    <a:pt x="521970" y="2457069"/>
                    <a:pt x="677418" y="2457069"/>
                  </a:cubicBezTo>
                  <a:cubicBezTo>
                    <a:pt x="1114933" y="2457069"/>
                    <a:pt x="1768221" y="2181987"/>
                    <a:pt x="2214880" y="1737868"/>
                  </a:cubicBezTo>
                  <a:cubicBezTo>
                    <a:pt x="2908427" y="1046861"/>
                    <a:pt x="3147441" y="335407"/>
                    <a:pt x="3147441" y="335407"/>
                  </a:cubicBezTo>
                  <a:lnTo>
                    <a:pt x="2895219" y="0"/>
                  </a:lnTo>
                  <a:close/>
                </a:path>
              </a:pathLst>
            </a:custGeom>
            <a:solidFill>
              <a:srgbClr val="FECACE"/>
            </a:solidFill>
          </p:spPr>
        </p:sp>
      </p:grpSp>
      <p:grpSp>
        <p:nvGrpSpPr>
          <p:cNvPr id="23" name="Group 23"/>
          <p:cNvGrpSpPr/>
          <p:nvPr/>
        </p:nvGrpSpPr>
        <p:grpSpPr>
          <a:xfrm>
            <a:off x="14658026" y="-492350"/>
            <a:ext cx="1978800" cy="1529050"/>
            <a:chOff x="0" y="0"/>
            <a:chExt cx="2638400" cy="2038733"/>
          </a:xfrm>
        </p:grpSpPr>
        <p:sp>
          <p:nvSpPr>
            <p:cNvPr id="24" name="Freeform 24"/>
            <p:cNvSpPr/>
            <p:nvPr/>
          </p:nvSpPr>
          <p:spPr>
            <a:xfrm>
              <a:off x="0" y="127"/>
              <a:ext cx="2638425" cy="2038604"/>
            </a:xfrm>
            <a:custGeom>
              <a:avLst/>
              <a:gdLst/>
              <a:ahLst/>
              <a:cxnLst/>
              <a:rect l="l" t="t" r="r" b="b"/>
              <a:pathLst>
                <a:path w="2638425" h="2038604">
                  <a:moveTo>
                    <a:pt x="2605659" y="0"/>
                  </a:moveTo>
                  <a:cubicBezTo>
                    <a:pt x="2594102" y="0"/>
                    <a:pt x="2583053" y="6858"/>
                    <a:pt x="2577846" y="18288"/>
                  </a:cubicBezTo>
                  <a:cubicBezTo>
                    <a:pt x="1928241" y="1553845"/>
                    <a:pt x="44069" y="1974977"/>
                    <a:pt x="28575" y="1977263"/>
                  </a:cubicBezTo>
                  <a:cubicBezTo>
                    <a:pt x="11938" y="1980819"/>
                    <a:pt x="0" y="1996313"/>
                    <a:pt x="2413" y="2012950"/>
                  </a:cubicBezTo>
                  <a:cubicBezTo>
                    <a:pt x="5588" y="2027555"/>
                    <a:pt x="17907" y="2038604"/>
                    <a:pt x="32131" y="2038604"/>
                  </a:cubicBezTo>
                  <a:cubicBezTo>
                    <a:pt x="34163" y="2038604"/>
                    <a:pt x="36068" y="2038350"/>
                    <a:pt x="38100" y="2037969"/>
                  </a:cubicBezTo>
                  <a:cubicBezTo>
                    <a:pt x="57150" y="2034413"/>
                    <a:pt x="1969770" y="1607312"/>
                    <a:pt x="2630043" y="43180"/>
                  </a:cubicBezTo>
                  <a:cubicBezTo>
                    <a:pt x="2638425" y="28956"/>
                    <a:pt x="2632329" y="11176"/>
                    <a:pt x="2618105" y="2794"/>
                  </a:cubicBezTo>
                  <a:cubicBezTo>
                    <a:pt x="2614041" y="889"/>
                    <a:pt x="2609723" y="0"/>
                    <a:pt x="2605532" y="0"/>
                  </a:cubicBezTo>
                  <a:close/>
                </a:path>
              </a:pathLst>
            </a:custGeom>
            <a:solidFill>
              <a:srgbClr val="FFFFFF"/>
            </a:solidFill>
          </p:spPr>
        </p:sp>
      </p:grpSp>
      <p:sp>
        <p:nvSpPr>
          <p:cNvPr id="25" name="Freeform 25"/>
          <p:cNvSpPr/>
          <p:nvPr/>
        </p:nvSpPr>
        <p:spPr>
          <a:xfrm>
            <a:off x="13667684" y="3217340"/>
            <a:ext cx="3499400" cy="3247650"/>
          </a:xfrm>
          <a:custGeom>
            <a:avLst/>
            <a:gdLst/>
            <a:ahLst/>
            <a:cxnLst/>
            <a:rect l="l" t="t" r="r" b="b"/>
            <a:pathLst>
              <a:path w="3499400" h="3247650">
                <a:moveTo>
                  <a:pt x="0" y="0"/>
                </a:moveTo>
                <a:lnTo>
                  <a:pt x="3499400" y="0"/>
                </a:lnTo>
                <a:lnTo>
                  <a:pt x="3499400" y="3247650"/>
                </a:lnTo>
                <a:lnTo>
                  <a:pt x="0" y="32476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4820066" y="4000500"/>
            <a:ext cx="8647868" cy="2286000"/>
          </a:xfrm>
          <a:prstGeom prst="rect">
            <a:avLst/>
          </a:prstGeom>
        </p:spPr>
        <p:txBody>
          <a:bodyPr lIns="0" tIns="0" rIns="0" bIns="0" rtlCol="0" anchor="t">
            <a:spAutoFit/>
          </a:bodyPr>
          <a:lstStyle/>
          <a:p>
            <a:pPr algn="l">
              <a:lnSpc>
                <a:spcPts val="18000"/>
              </a:lnSpc>
            </a:pPr>
            <a:r>
              <a:rPr lang="en-US" sz="15000" b="1">
                <a:solidFill>
                  <a:srgbClr val="005E7D"/>
                </a:solidFill>
                <a:latin typeface="Montserrat Bold"/>
                <a:ea typeface="Montserrat Bold"/>
                <a:cs typeface="Montserrat Bold"/>
                <a:sym typeface="Montserrat Bold"/>
              </a:rPr>
              <a:t>THANKS</a:t>
            </a:r>
          </a:p>
        </p:txBody>
      </p:sp>
      <p:sp>
        <p:nvSpPr>
          <p:cNvPr id="27" name="Freeform 27"/>
          <p:cNvSpPr/>
          <p:nvPr/>
        </p:nvSpPr>
        <p:spPr>
          <a:xfrm>
            <a:off x="6697761" y="7601668"/>
            <a:ext cx="4892478" cy="1302012"/>
          </a:xfrm>
          <a:custGeom>
            <a:avLst/>
            <a:gdLst/>
            <a:ahLst/>
            <a:cxnLst/>
            <a:rect l="l" t="t" r="r" b="b"/>
            <a:pathLst>
              <a:path w="4892478" h="1302012">
                <a:moveTo>
                  <a:pt x="0" y="0"/>
                </a:moveTo>
                <a:lnTo>
                  <a:pt x="4892478" y="0"/>
                </a:lnTo>
                <a:lnTo>
                  <a:pt x="4892478" y="1302012"/>
                </a:lnTo>
                <a:lnTo>
                  <a:pt x="0" y="13020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462</Words>
  <Application>Microsoft Office PowerPoint</Application>
  <PresentationFormat>Custom</PresentationFormat>
  <Paragraphs>56</Paragraphs>
  <Slides>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Montserrat Bold</vt:lpstr>
      <vt:lpstr>Arial</vt:lpstr>
      <vt:lpstr>Calibri (MS) Bold</vt:lpstr>
      <vt:lpstr>Calibri</vt:lpstr>
      <vt:lpstr>Montserrat</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SEHAT_GUFTAGU</dc:title>
  <cp:lastModifiedBy>Dr Strange</cp:lastModifiedBy>
  <cp:revision>2</cp:revision>
  <dcterms:created xsi:type="dcterms:W3CDTF">2006-08-16T00:00:00Z</dcterms:created>
  <dcterms:modified xsi:type="dcterms:W3CDTF">2025-06-01T08:51:09Z</dcterms:modified>
  <dc:identifier>DAGpEskSzHg</dc:identifier>
</cp:coreProperties>
</file>